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5"/>
    <p:sldMasterId id="2147483662" r:id="rId6"/>
    <p:sldMasterId id="2147483696" r:id="rId7"/>
    <p:sldMasterId id="2147483648" r:id="rId8"/>
  </p:sldMasterIdLst>
  <p:notesMasterIdLst>
    <p:notesMasterId r:id="rId109"/>
  </p:notesMasterIdLst>
  <p:sldIdLst>
    <p:sldId id="603" r:id="rId9"/>
    <p:sldId id="532" r:id="rId10"/>
    <p:sldId id="533" r:id="rId11"/>
    <p:sldId id="365" r:id="rId12"/>
    <p:sldId id="363" r:id="rId13"/>
    <p:sldId id="534" r:id="rId14"/>
    <p:sldId id="401" r:id="rId15"/>
    <p:sldId id="437" r:id="rId16"/>
    <p:sldId id="564" r:id="rId17"/>
    <p:sldId id="566" r:id="rId18"/>
    <p:sldId id="567" r:id="rId19"/>
    <p:sldId id="568" r:id="rId20"/>
    <p:sldId id="565" r:id="rId21"/>
    <p:sldId id="535" r:id="rId22"/>
    <p:sldId id="299" r:id="rId23"/>
    <p:sldId id="530" r:id="rId24"/>
    <p:sldId id="541" r:id="rId25"/>
    <p:sldId id="542" r:id="rId26"/>
    <p:sldId id="540" r:id="rId27"/>
    <p:sldId id="543" r:id="rId28"/>
    <p:sldId id="544" r:id="rId29"/>
    <p:sldId id="545" r:id="rId30"/>
    <p:sldId id="547" r:id="rId31"/>
    <p:sldId id="556" r:id="rId32"/>
    <p:sldId id="558" r:id="rId33"/>
    <p:sldId id="557" r:id="rId34"/>
    <p:sldId id="560" r:id="rId35"/>
    <p:sldId id="548" r:id="rId36"/>
    <p:sldId id="554" r:id="rId37"/>
    <p:sldId id="450" r:id="rId38"/>
    <p:sldId id="269" r:id="rId39"/>
    <p:sldId id="546" r:id="rId40"/>
    <p:sldId id="400" r:id="rId41"/>
    <p:sldId id="601" r:id="rId42"/>
    <p:sldId id="549" r:id="rId43"/>
    <p:sldId id="550" r:id="rId44"/>
    <p:sldId id="551" r:id="rId45"/>
    <p:sldId id="552" r:id="rId46"/>
    <p:sldId id="572" r:id="rId47"/>
    <p:sldId id="592" r:id="rId48"/>
    <p:sldId id="591" r:id="rId49"/>
    <p:sldId id="590" r:id="rId50"/>
    <p:sldId id="589" r:id="rId51"/>
    <p:sldId id="588" r:id="rId52"/>
    <p:sldId id="587" r:id="rId53"/>
    <p:sldId id="573" r:id="rId54"/>
    <p:sldId id="569" r:id="rId55"/>
    <p:sldId id="604" r:id="rId56"/>
    <p:sldId id="555" r:id="rId57"/>
    <p:sldId id="561" r:id="rId58"/>
    <p:sldId id="562" r:id="rId59"/>
    <p:sldId id="563" r:id="rId60"/>
    <p:sldId id="559" r:id="rId61"/>
    <p:sldId id="553" r:id="rId62"/>
    <p:sldId id="537" r:id="rId63"/>
    <p:sldId id="378" r:id="rId64"/>
    <p:sldId id="347" r:id="rId65"/>
    <p:sldId id="329" r:id="rId66"/>
    <p:sldId id="289" r:id="rId67"/>
    <p:sldId id="274" r:id="rId68"/>
    <p:sldId id="470" r:id="rId69"/>
    <p:sldId id="602" r:id="rId70"/>
    <p:sldId id="489" r:id="rId71"/>
    <p:sldId id="427" r:id="rId72"/>
    <p:sldId id="429" r:id="rId73"/>
    <p:sldId id="599" r:id="rId74"/>
    <p:sldId id="598" r:id="rId75"/>
    <p:sldId id="597" r:id="rId76"/>
    <p:sldId id="596" r:id="rId77"/>
    <p:sldId id="595" r:id="rId78"/>
    <p:sldId id="594" r:id="rId79"/>
    <p:sldId id="586" r:id="rId80"/>
    <p:sldId id="328" r:id="rId81"/>
    <p:sldId id="538" r:id="rId82"/>
    <p:sldId id="308" r:id="rId83"/>
    <p:sldId id="510" r:id="rId84"/>
    <p:sldId id="354" r:id="rId85"/>
    <p:sldId id="459" r:id="rId86"/>
    <p:sldId id="539" r:id="rId87"/>
    <p:sldId id="478" r:id="rId88"/>
    <p:sldId id="585" r:id="rId89"/>
    <p:sldId id="584" r:id="rId90"/>
    <p:sldId id="583" r:id="rId91"/>
    <p:sldId id="600" r:id="rId92"/>
    <p:sldId id="581" r:id="rId93"/>
    <p:sldId id="580" r:id="rId94"/>
    <p:sldId id="579" r:id="rId95"/>
    <p:sldId id="578" r:id="rId96"/>
    <p:sldId id="577" r:id="rId97"/>
    <p:sldId id="576" r:id="rId98"/>
    <p:sldId id="575" r:id="rId99"/>
    <p:sldId id="574" r:id="rId100"/>
    <p:sldId id="508" r:id="rId101"/>
    <p:sldId id="479" r:id="rId102"/>
    <p:sldId id="480" r:id="rId103"/>
    <p:sldId id="481" r:id="rId104"/>
    <p:sldId id="482" r:id="rId105"/>
    <p:sldId id="483" r:id="rId106"/>
    <p:sldId id="487" r:id="rId107"/>
    <p:sldId id="488" r:id="rId108"/>
  </p:sldIdLst>
  <p:sldSz cx="12192000" cy="6858000"/>
  <p:notesSz cx="6858000" cy="9144000"/>
  <p:custDataLst>
    <p:tags r:id="rId11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394" autoAdjust="0"/>
  </p:normalViewPr>
  <p:slideViewPr>
    <p:cSldViewPr snapToGrid="0">
      <p:cViewPr varScale="1">
        <p:scale>
          <a:sx n="84" d="100"/>
          <a:sy n="84" d="100"/>
        </p:scale>
        <p:origin x="159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viewProps" Target="viewProps.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1.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theme" Target="theme/theme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notesMaster" Target="notesMasters/notesMaster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3.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tags" Target="tags/tag1.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4.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F58067-EA8E-43B2-A81F-D98A568BA01B}" type="datetimeFigureOut">
              <a:rPr lang="en-US" smtClean="0"/>
              <a:t>10/14/2020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3926A0-22F4-4BDC-B1F1-BFBA86BB3E1E}" type="slidenum">
              <a:rPr lang="en-US" smtClean="0"/>
              <a:t>‹#›</a:t>
            </a:fld>
            <a:endParaRPr lang="en-US"/>
          </a:p>
        </p:txBody>
      </p:sp>
    </p:spTree>
    <p:extLst>
      <p:ext uri="{BB962C8B-B14F-4D97-AF65-F5344CB8AC3E}">
        <p14:creationId xmlns:p14="http://schemas.microsoft.com/office/powerpoint/2010/main" val="2514792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girlscouts.org/en/our-program/badges/badge_explorer.html" TargetMode="External"/><Relationship Id="rId13" Type="http://schemas.openxmlformats.org/officeDocument/2006/relationships/hyperlink" Target="https://www.youtube.com/watch?v=Y2uopZwglBw&amp;feature=youtu.be" TargetMode="External"/><Relationship Id="rId3" Type="http://schemas.openxmlformats.org/officeDocument/2006/relationships/hyperlink" Target="https://wheelofnames.com/?fbclid=IwAR3B_y1iUK-VdEV0EMO6bpU653xTivfnrcvKS1o_y5eb98lqlqib6cwiG4E" TargetMode="External"/><Relationship Id="rId7" Type="http://schemas.openxmlformats.org/officeDocument/2006/relationships/hyperlink" Target="https://www.girlscouts.org/content/dam/girlscouts-gsusa/forms-and-documents/our-program/Badges/GSUSA_DaisyBadgesAwardsAndPins2019_Guide.pdf" TargetMode="External"/><Relationship Id="rId12" Type="http://schemas.openxmlformats.org/officeDocument/2006/relationships/hyperlink" Target="https://my.girlscouts.org/content/dam/girlscouts-vtk/local/aid/meetings/D14DP04/Sunnys-Story.pdf"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vtkdemo.girlscouts.org/content/dam/girlscouts-vtk/meeting-aids/Daisy-Petals.pdf" TargetMode="External"/><Relationship Id="rId11" Type="http://schemas.openxmlformats.org/officeDocument/2006/relationships/hyperlink" Target="http://vtkdemo.girlscouts.org/content/girlscouts-vtk/en/vtk.details.html?elem=189320400000" TargetMode="External"/><Relationship Id="rId5" Type="http://schemas.openxmlformats.org/officeDocument/2006/relationships/hyperlink" Target="https://www.gsnorcal.org/content/dam/girlscouts-gsnorcal/documents/volunteer_resources/risk/internet-safety-pledge.pdf" TargetMode="External"/><Relationship Id="rId15" Type="http://schemas.openxmlformats.org/officeDocument/2006/relationships/hyperlink" Target="https://www.youtube.com/watch?v=Ls5InHewAoQ&amp;list=PLPrEwDw9DOl-mS2AI7pawC4EsL7eaEQeF&amp;index=2" TargetMode="External"/><Relationship Id="rId10" Type="http://schemas.openxmlformats.org/officeDocument/2006/relationships/hyperlink" Target="https://www.youtube.com/watch?v=6dF8dUi37x8&amp;t=1s" TargetMode="External"/><Relationship Id="rId4" Type="http://schemas.openxmlformats.org/officeDocument/2006/relationships/hyperlink" Target="https://www.girlscouts.org/en/girl-scouts-at-home/troop-leaders/digital-icebreakers-games.html" TargetMode="External"/><Relationship Id="rId9" Type="http://schemas.openxmlformats.org/officeDocument/2006/relationships/hyperlink" Target="http://vtkdemo.girlscouts.org/content/dam/girlscouts-vtk/meeting-aids/Daisy-Promise-and-Law.pdf" TargetMode="External"/><Relationship Id="rId14" Type="http://schemas.openxmlformats.org/officeDocument/2006/relationships/hyperlink" Target="https://www.girlscouts.org/en/girl-scouts-at-home/activities-for-girls/daisies/daisy-sunny-petal-badge-activity.html"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leaderconnectingleaders.com/diy-craft-how-to-make-a-thinking-of-you-kite-card-with-your-troop/"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zoom.us/" TargetMode="External"/><Relationship Id="rId3" Type="http://schemas.openxmlformats.org/officeDocument/2006/relationships/hyperlink" Target="https://www.youtube.com/watch?v=n0nrh4NJBFk&amp;list=PLZaWZO965rJ2_OmlsOCwnzUe0xkhTBhrG&amp;index=1" TargetMode="External"/><Relationship Id="rId7" Type="http://schemas.openxmlformats.org/officeDocument/2006/relationships/hyperlink" Target="https://www.girlscouts.org/en/our-program/badges/badge_explorer.html"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youtube.com/watch?v=uTdSFjJcFu0&amp;list=PLZaWZO965rJ2_OmlsOCwnzUe0xkhTBhrG&amp;index=4" TargetMode="External"/><Relationship Id="rId5" Type="http://schemas.openxmlformats.org/officeDocument/2006/relationships/hyperlink" Target="https://www.youtube.com/watch?v=R_nGzg4Ux3w&amp;list=PLZaWZO965rJ2_OmlsOCwnzUe0xkhTBhrG&amp;index=3" TargetMode="External"/><Relationship Id="rId4" Type="http://schemas.openxmlformats.org/officeDocument/2006/relationships/hyperlink" Target="https://www.youtube.com/watch?v=AHw9W6YyOPU&amp;list=PLZaWZO965rJ2_OmlsOCwnzUe0xkhTBhrG&amp;index=2"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youtube.com/watch?v=YvAK2hxNFrY"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heelofnames.com/?fbclid=IwAR3B_y1iUK-VdEV0EMO6bpU653xTivfnrcvKS1o_y5eb98lqlqib6cwiG4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youtube.com/watch?v=rihNRTTcztQ"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heelofnames.com/?fbclid=IwAR3B_y1iUK-VdEV0EMO6bpU653xTivfnrcvKS1o_y5eb98lqlqib6cwiG4E"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vtkdemo.girlscouts.org/content/dam/girlscouts-vtk/meeting-aids/Daisy-Promise-and-Law.pdf"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dirty="0">
                <a:cs typeface="Calibri"/>
              </a:rPr>
              <a:t>(add welcome)</a:t>
            </a:r>
            <a:endParaRPr lang="en-US" dirty="0"/>
          </a:p>
          <a:p>
            <a:endParaRPr lang="en-US"/>
          </a:p>
          <a:p>
            <a:endParaRPr lang="en-US" dirty="0">
              <a:cs typeface="Calibri"/>
            </a:endParaRPr>
          </a:p>
          <a:p>
            <a:endParaRPr lang="en-US" dirty="0">
              <a:cs typeface="Calibri"/>
            </a:endParaRPr>
          </a:p>
          <a:p>
            <a:endParaRPr lang="en-US" dirty="0">
              <a:cs typeface="Calibri"/>
            </a:endParaRPr>
          </a:p>
          <a:p>
            <a:endParaRPr lang="en-US" b="1">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2</a:t>
            </a:fld>
            <a:endParaRPr lang="en-US"/>
          </a:p>
        </p:txBody>
      </p:sp>
    </p:spTree>
    <p:extLst>
      <p:ext uri="{BB962C8B-B14F-4D97-AF65-F5344CB8AC3E}">
        <p14:creationId xmlns:p14="http://schemas.microsoft.com/office/powerpoint/2010/main" val="1154937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Motto:</a:t>
            </a:r>
            <a:r>
              <a:rPr lang="en-US" dirty="0"/>
              <a:t> </a:t>
            </a:r>
          </a:p>
        </p:txBody>
      </p:sp>
      <p:sp>
        <p:nvSpPr>
          <p:cNvPr id="4" name="Slide Number Placeholder 3"/>
          <p:cNvSpPr>
            <a:spLocks noGrp="1"/>
          </p:cNvSpPr>
          <p:nvPr>
            <p:ph type="sldNum" sz="quarter" idx="5"/>
          </p:nvPr>
        </p:nvSpPr>
        <p:spPr/>
        <p:txBody>
          <a:bodyPr/>
          <a:lstStyle/>
          <a:p>
            <a:fld id="{833926A0-22F4-4BDC-B1F1-BFBA86BB3E1E}" type="slidenum">
              <a:rPr lang="en-US" smtClean="0"/>
              <a:t>11</a:t>
            </a:fld>
            <a:endParaRPr lang="en-US"/>
          </a:p>
        </p:txBody>
      </p:sp>
    </p:spTree>
    <p:extLst>
      <p:ext uri="{BB962C8B-B14F-4D97-AF65-F5344CB8AC3E}">
        <p14:creationId xmlns:p14="http://schemas.microsoft.com/office/powerpoint/2010/main" val="2390136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12</a:t>
            </a:fld>
            <a:endParaRPr lang="en-US"/>
          </a:p>
        </p:txBody>
      </p:sp>
    </p:spTree>
    <p:extLst>
      <p:ext uri="{BB962C8B-B14F-4D97-AF65-F5344CB8AC3E}">
        <p14:creationId xmlns:p14="http://schemas.microsoft.com/office/powerpoint/2010/main" val="354596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13</a:t>
            </a:fld>
            <a:endParaRPr lang="en-US"/>
          </a:p>
        </p:txBody>
      </p:sp>
    </p:spTree>
    <p:extLst>
      <p:ext uri="{BB962C8B-B14F-4D97-AF65-F5344CB8AC3E}">
        <p14:creationId xmlns:p14="http://schemas.microsoft.com/office/powerpoint/2010/main" val="3689344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3926A0-22F4-4BDC-B1F1-BFBA86BB3E1E}" type="slidenum">
              <a:rPr lang="en-US" smtClean="0"/>
              <a:t>14</a:t>
            </a:fld>
            <a:endParaRPr lang="en-US"/>
          </a:p>
        </p:txBody>
      </p:sp>
    </p:spTree>
    <p:extLst>
      <p:ext uri="{BB962C8B-B14F-4D97-AF65-F5344CB8AC3E}">
        <p14:creationId xmlns:p14="http://schemas.microsoft.com/office/powerpoint/2010/main" val="2719914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b="1" dirty="0"/>
          </a:p>
        </p:txBody>
      </p:sp>
      <p:sp>
        <p:nvSpPr>
          <p:cNvPr id="4" name="Slide Number Placeholder 3"/>
          <p:cNvSpPr>
            <a:spLocks noGrp="1"/>
          </p:cNvSpPr>
          <p:nvPr>
            <p:ph type="sldNum" sz="quarter" idx="5"/>
          </p:nvPr>
        </p:nvSpPr>
        <p:spPr/>
        <p:txBody>
          <a:bodyPr/>
          <a:lstStyle/>
          <a:p>
            <a:fld id="{833926A0-22F4-4BDC-B1F1-BFBA86BB3E1E}" type="slidenum">
              <a:rPr lang="en-US" smtClean="0"/>
              <a:t>16</a:t>
            </a:fld>
            <a:endParaRPr lang="en-US"/>
          </a:p>
        </p:txBody>
      </p:sp>
    </p:spTree>
    <p:extLst>
      <p:ext uri="{BB962C8B-B14F-4D97-AF65-F5344CB8AC3E}">
        <p14:creationId xmlns:p14="http://schemas.microsoft.com/office/powerpoint/2010/main" val="2571214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b="1"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17</a:t>
            </a:fld>
            <a:endParaRPr lang="en-US"/>
          </a:p>
        </p:txBody>
      </p:sp>
    </p:spTree>
    <p:extLst>
      <p:ext uri="{BB962C8B-B14F-4D97-AF65-F5344CB8AC3E}">
        <p14:creationId xmlns:p14="http://schemas.microsoft.com/office/powerpoint/2010/main" val="2427120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Virtual ‘I Spy’</a:t>
            </a:r>
            <a:endParaRPr lang="en-US" dirty="0">
              <a:cs typeface="Calibri" panose="020F0502020204030204"/>
            </a:endParaRPr>
          </a:p>
          <a:p>
            <a:endParaRPr lang="en-US" b="1"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18</a:t>
            </a:fld>
            <a:endParaRPr lang="en-US"/>
          </a:p>
        </p:txBody>
      </p:sp>
    </p:spTree>
    <p:extLst>
      <p:ext uri="{BB962C8B-B14F-4D97-AF65-F5344CB8AC3E}">
        <p14:creationId xmlns:p14="http://schemas.microsoft.com/office/powerpoint/2010/main" val="1970796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Two Truths and a Fib</a:t>
            </a:r>
            <a:endParaRPr lang="en-US" dirty="0"/>
          </a:p>
          <a:p>
            <a:pPr>
              <a:lnSpc>
                <a:spcPct val="90000"/>
              </a:lnSpc>
              <a:spcBef>
                <a:spcPts val="1000"/>
              </a:spcBef>
            </a:pPr>
            <a:endParaRPr lang="en-US" b="1" dirty="0"/>
          </a:p>
          <a:p>
            <a:pPr lvl="1">
              <a:lnSpc>
                <a:spcPct val="90000"/>
              </a:lnSpc>
              <a:spcBef>
                <a:spcPts val="500"/>
              </a:spcBef>
              <a:buFont typeface="Arial,Sans-Serif"/>
              <a:buChar char="•"/>
            </a:pPr>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19</a:t>
            </a:fld>
            <a:endParaRPr lang="en-US"/>
          </a:p>
        </p:txBody>
      </p:sp>
    </p:spTree>
    <p:extLst>
      <p:ext uri="{BB962C8B-B14F-4D97-AF65-F5344CB8AC3E}">
        <p14:creationId xmlns:p14="http://schemas.microsoft.com/office/powerpoint/2010/main" val="3267862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Only I Could… Then I Would...</a:t>
            </a:r>
            <a:endParaRPr lang="en-US" dirty="0">
              <a:cs typeface="Calibri" panose="020F0502020204030204"/>
            </a:endParaRPr>
          </a:p>
          <a:p>
            <a:endParaRPr lang="en-US" b="1" dirty="0">
              <a:cs typeface="Calibri"/>
            </a:endParaRPr>
          </a:p>
          <a:p>
            <a:pPr>
              <a:lnSpc>
                <a:spcPct val="90000"/>
              </a:lnSpc>
              <a:spcBef>
                <a:spcPts val="1000"/>
              </a:spcBef>
            </a:pPr>
            <a:endParaRPr lang="en-US" b="1" dirty="0"/>
          </a:p>
          <a:p>
            <a:pPr lvl="1">
              <a:lnSpc>
                <a:spcPct val="90000"/>
              </a:lnSpc>
              <a:spcBef>
                <a:spcPts val="500"/>
              </a:spcBef>
              <a:buFont typeface="Arial,Sans-Serif"/>
              <a:buChar char="•"/>
            </a:pPr>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20</a:t>
            </a:fld>
            <a:endParaRPr lang="en-US"/>
          </a:p>
        </p:txBody>
      </p:sp>
    </p:spTree>
    <p:extLst>
      <p:ext uri="{BB962C8B-B14F-4D97-AF65-F5344CB8AC3E}">
        <p14:creationId xmlns:p14="http://schemas.microsoft.com/office/powerpoint/2010/main" val="3638173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Question of The Day</a:t>
            </a:r>
            <a:endParaRPr lang="en-US" dirty="0"/>
          </a:p>
          <a:p>
            <a:endParaRPr lang="en-US" b="1"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21</a:t>
            </a:fld>
            <a:endParaRPr lang="en-US"/>
          </a:p>
        </p:txBody>
      </p:sp>
    </p:spTree>
    <p:extLst>
      <p:ext uri="{BB962C8B-B14F-4D97-AF65-F5344CB8AC3E}">
        <p14:creationId xmlns:p14="http://schemas.microsoft.com/office/powerpoint/2010/main" val="2497625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3</a:t>
            </a:fld>
            <a:endParaRPr lang="en-US"/>
          </a:p>
        </p:txBody>
      </p:sp>
    </p:spTree>
    <p:extLst>
      <p:ext uri="{BB962C8B-B14F-4D97-AF65-F5344CB8AC3E}">
        <p14:creationId xmlns:p14="http://schemas.microsoft.com/office/powerpoint/2010/main" val="3900509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What's Your Emoji Today?</a:t>
            </a:r>
            <a:endParaRPr lang="en-US" dirty="0">
              <a:cs typeface="Calibri" panose="020F0502020204030204"/>
            </a:endParaRPr>
          </a:p>
          <a:p>
            <a:endParaRPr lang="en-US" b="1"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22</a:t>
            </a:fld>
            <a:endParaRPr lang="en-US"/>
          </a:p>
        </p:txBody>
      </p:sp>
    </p:spTree>
    <p:extLst>
      <p:ext uri="{BB962C8B-B14F-4D97-AF65-F5344CB8AC3E}">
        <p14:creationId xmlns:p14="http://schemas.microsoft.com/office/powerpoint/2010/main" val="811464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3926A0-22F4-4BDC-B1F1-BFBA86BB3E1E}" type="slidenum">
              <a:rPr lang="en-US" smtClean="0"/>
              <a:t>23</a:t>
            </a:fld>
            <a:endParaRPr lang="en-US"/>
          </a:p>
        </p:txBody>
      </p:sp>
    </p:spTree>
    <p:extLst>
      <p:ext uri="{BB962C8B-B14F-4D97-AF65-F5344CB8AC3E}">
        <p14:creationId xmlns:p14="http://schemas.microsoft.com/office/powerpoint/2010/main" val="2881473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24</a:t>
            </a:fld>
            <a:endParaRPr lang="en-US"/>
          </a:p>
        </p:txBody>
      </p:sp>
    </p:spTree>
    <p:extLst>
      <p:ext uri="{BB962C8B-B14F-4D97-AF65-F5344CB8AC3E}">
        <p14:creationId xmlns:p14="http://schemas.microsoft.com/office/powerpoint/2010/main" val="2130190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is Your Favorite Song? </a:t>
            </a:r>
            <a:endParaRPr lang="en-US" dirty="0"/>
          </a:p>
          <a:p>
            <a:endParaRPr lang="en-US" b="1"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25</a:t>
            </a:fld>
            <a:endParaRPr lang="en-US"/>
          </a:p>
        </p:txBody>
      </p:sp>
    </p:spTree>
    <p:extLst>
      <p:ext uri="{BB962C8B-B14F-4D97-AF65-F5344CB8AC3E}">
        <p14:creationId xmlns:p14="http://schemas.microsoft.com/office/powerpoint/2010/main" val="116243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Write a Meme </a:t>
            </a:r>
            <a:r>
              <a:rPr lang="en-US" dirty="0"/>
              <a:t>(for Brownies and up)</a:t>
            </a:r>
          </a:p>
          <a:p>
            <a:endParaRPr lang="en-US" b="1"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26</a:t>
            </a:fld>
            <a:endParaRPr lang="en-US"/>
          </a:p>
        </p:txBody>
      </p:sp>
    </p:spTree>
    <p:extLst>
      <p:ext uri="{BB962C8B-B14F-4D97-AF65-F5344CB8AC3E}">
        <p14:creationId xmlns:p14="http://schemas.microsoft.com/office/powerpoint/2010/main" val="3708559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Would you rather questions</a:t>
            </a:r>
            <a:endParaRPr lang="en-US" dirty="0"/>
          </a:p>
          <a:p>
            <a:endParaRPr lang="en-US" b="1"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27</a:t>
            </a:fld>
            <a:endParaRPr lang="en-US"/>
          </a:p>
        </p:txBody>
      </p:sp>
    </p:spTree>
    <p:extLst>
      <p:ext uri="{BB962C8B-B14F-4D97-AF65-F5344CB8AC3E}">
        <p14:creationId xmlns:p14="http://schemas.microsoft.com/office/powerpoint/2010/main" val="22543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3926A0-22F4-4BDC-B1F1-BFBA86BB3E1E}" type="slidenum">
              <a:rPr lang="en-US" smtClean="0"/>
              <a:t>28</a:t>
            </a:fld>
            <a:endParaRPr lang="en-US"/>
          </a:p>
        </p:txBody>
      </p:sp>
    </p:spTree>
    <p:extLst>
      <p:ext uri="{BB962C8B-B14F-4D97-AF65-F5344CB8AC3E}">
        <p14:creationId xmlns:p14="http://schemas.microsoft.com/office/powerpoint/2010/main" val="28021091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b="1"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29</a:t>
            </a:fld>
            <a:endParaRPr lang="en-US"/>
          </a:p>
        </p:txBody>
      </p:sp>
    </p:spTree>
    <p:extLst>
      <p:ext uri="{BB962C8B-B14F-4D97-AF65-F5344CB8AC3E}">
        <p14:creationId xmlns:p14="http://schemas.microsoft.com/office/powerpoint/2010/main" val="2764195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Let the girls take turns sharing answers the these questions.</a:t>
            </a:r>
          </a:p>
          <a:p>
            <a:endParaRPr lang="en-US">
              <a:cs typeface="Calibri"/>
            </a:endParaRPr>
          </a:p>
          <a:p>
            <a:r>
              <a:rPr lang="en-US">
                <a:cs typeface="Calibri"/>
              </a:rPr>
              <a:t>About 3-4 minutes.</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31</a:t>
            </a:fld>
            <a:endParaRPr lang="en-US"/>
          </a:p>
        </p:txBody>
      </p:sp>
    </p:spTree>
    <p:extLst>
      <p:ext uri="{BB962C8B-B14F-4D97-AF65-F5344CB8AC3E}">
        <p14:creationId xmlns:p14="http://schemas.microsoft.com/office/powerpoint/2010/main" val="3000824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Get the wiggles out:</a:t>
            </a:r>
            <a:r>
              <a:rPr lang="en-US" dirty="0"/>
              <a:t> </a:t>
            </a:r>
          </a:p>
          <a:p>
            <a:endParaRPr lang="en-US" b="1"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32</a:t>
            </a:fld>
            <a:endParaRPr lang="en-US"/>
          </a:p>
        </p:txBody>
      </p:sp>
    </p:spTree>
    <p:extLst>
      <p:ext uri="{BB962C8B-B14F-4D97-AF65-F5344CB8AC3E}">
        <p14:creationId xmlns:p14="http://schemas.microsoft.com/office/powerpoint/2010/main" val="1995200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t>These links are listed in the Notes of the slides where they are applicable.  They are compiled here if you need to find all of them in one place.</a:t>
            </a:r>
          </a:p>
          <a:p>
            <a:endParaRPr lang="en-US" dirty="0"/>
          </a:p>
          <a:p>
            <a:endParaRPr lang="en-US" dirty="0"/>
          </a:p>
          <a:p>
            <a:r>
              <a:rPr lang="en-US" b="1" u="sng" dirty="0"/>
              <a:t>Virtual Troop Leading Resources:</a:t>
            </a:r>
            <a:endParaRPr lang="en-US" dirty="0"/>
          </a:p>
          <a:p>
            <a:pPr marL="0" indent="0">
              <a:buFont typeface="Arial,Sans-Serif"/>
              <a:buNone/>
            </a:pPr>
            <a:endParaRPr lang="en-US" dirty="0"/>
          </a:p>
          <a:p>
            <a:pPr marL="171450" indent="-171450">
              <a:buFont typeface="Arial,Sans-Serif"/>
              <a:buChar char="•"/>
            </a:pPr>
            <a:r>
              <a:rPr lang="en-US" dirty="0"/>
              <a:t>Here is a </a:t>
            </a:r>
            <a:r>
              <a:rPr lang="en-US" b="1" dirty="0"/>
              <a:t>"Wheel of Names" </a:t>
            </a:r>
            <a:r>
              <a:rPr lang="en-US" dirty="0"/>
              <a:t>tool that you can edit and use to assign </a:t>
            </a:r>
            <a:r>
              <a:rPr lang="en-US" dirty="0" err="1"/>
              <a:t>Kapers</a:t>
            </a:r>
            <a:r>
              <a:rPr lang="en-US" dirty="0"/>
              <a:t> or pick a girl at random for any reason—maybe to share first for an activity, or pick a song for the group to sing, etc. </a:t>
            </a:r>
            <a:r>
              <a:rPr lang="en-US" dirty="0">
                <a:hlinkClick r:id="rId3"/>
              </a:rPr>
              <a:t>https://wheelofnames.com/?fbclid=IwAR3B_y1iUK-VdEV0EMO6bpU653xTivfnrcvKS1o_y5eb98lqlqib6cwiG4E</a:t>
            </a:r>
            <a:endParaRPr lang="en-US" dirty="0"/>
          </a:p>
          <a:p>
            <a:pPr marL="171450" indent="-171450">
              <a:buFont typeface="Arial,Sans-Serif"/>
              <a:buChar char="•"/>
            </a:pPr>
            <a:endParaRPr lang="en-US" dirty="0"/>
          </a:p>
          <a:p>
            <a:pPr marL="171450" indent="-171450">
              <a:buFont typeface="Arial,Sans-Serif"/>
              <a:buChar char="•"/>
            </a:pPr>
            <a:r>
              <a:rPr lang="en-US" dirty="0"/>
              <a:t>Link to virtual</a:t>
            </a:r>
            <a:r>
              <a:rPr lang="en-US" b="1" dirty="0"/>
              <a:t> Ice Breakers</a:t>
            </a:r>
            <a:r>
              <a:rPr lang="en-US" dirty="0"/>
              <a:t>:  (Pre-made icebreaker slides at end of this presentation) </a:t>
            </a:r>
            <a:r>
              <a:rPr lang="en-US" dirty="0">
                <a:hlinkClick r:id="rId4"/>
              </a:rPr>
              <a:t>https://www.girlscouts.org/en/girl-scouts-at-home/troop-leaders/digital-icebreakers-games.html</a:t>
            </a:r>
            <a:endParaRPr lang="en-US" dirty="0"/>
          </a:p>
          <a:p>
            <a:pPr marL="0" indent="0">
              <a:buFont typeface="Arial,Sans-Serif"/>
              <a:buNone/>
            </a:pPr>
            <a:endParaRPr lang="en-US" dirty="0"/>
          </a:p>
          <a:p>
            <a:pPr marL="171450" indent="-171450">
              <a:buFont typeface="Arial,Sans-Serif"/>
              <a:buChar char="•"/>
            </a:pPr>
            <a:r>
              <a:rPr lang="en-US" dirty="0"/>
              <a:t>Girl Scout </a:t>
            </a:r>
            <a:r>
              <a:rPr lang="en-US" b="1" dirty="0"/>
              <a:t>Internet Safety Pledge</a:t>
            </a:r>
            <a:r>
              <a:rPr lang="en-US" dirty="0"/>
              <a:t>: </a:t>
            </a:r>
            <a:r>
              <a:rPr lang="en-US" dirty="0">
                <a:hlinkClick r:id="rId5"/>
              </a:rPr>
              <a:t>https://www.gsnorcal.org/content/dam/girlscouts-gsnorcal/documents/volunteer_resources/risk/internet-safety-pledge.pdf</a:t>
            </a:r>
            <a:endParaRPr lang="en-US" dirty="0"/>
          </a:p>
          <a:p>
            <a:pPr marL="171450" indent="-171450">
              <a:buFont typeface="Arial,Sans-Serif"/>
              <a:buChar char="•"/>
            </a:pPr>
            <a:endParaRPr lang="en-US" dirty="0"/>
          </a:p>
          <a:p>
            <a:endParaRPr lang="en-US" dirty="0"/>
          </a:p>
          <a:p>
            <a:r>
              <a:rPr lang="en-US" b="1" u="sng" dirty="0"/>
              <a:t>General Daisy Resources:</a:t>
            </a:r>
            <a:endParaRPr lang="en-US" dirty="0"/>
          </a:p>
          <a:p>
            <a:endParaRPr lang="en-US" dirty="0"/>
          </a:p>
          <a:p>
            <a:r>
              <a:rPr lang="en-US" dirty="0"/>
              <a:t>Link to Your </a:t>
            </a:r>
            <a:r>
              <a:rPr lang="en-US" b="1" dirty="0"/>
              <a:t>Daisy Petals and Leaves</a:t>
            </a:r>
            <a:r>
              <a:rPr lang="en-US" dirty="0"/>
              <a:t> (Badges) in GS Volunteer Toolkit PDF:</a:t>
            </a:r>
          </a:p>
          <a:p>
            <a:r>
              <a:rPr lang="en-US" dirty="0">
                <a:hlinkClick r:id="rId6"/>
              </a:rPr>
              <a:t>http://vtkdemo.girlscouts.org/content/dam/girlscouts-vtk/meeting-aids/Daisy-Petals.pdf</a:t>
            </a:r>
            <a:endParaRPr lang="en-US" dirty="0"/>
          </a:p>
          <a:p>
            <a:endParaRPr lang="en-US" dirty="0"/>
          </a:p>
          <a:p>
            <a:r>
              <a:rPr lang="en-US" dirty="0"/>
              <a:t>All </a:t>
            </a:r>
            <a:r>
              <a:rPr lang="en-US" b="1" dirty="0"/>
              <a:t>Daisy Badges</a:t>
            </a:r>
            <a:r>
              <a:rPr lang="en-US" dirty="0"/>
              <a:t> and Journeys (except brand new ones) PDF: </a:t>
            </a:r>
          </a:p>
          <a:p>
            <a:r>
              <a:rPr lang="en-US" dirty="0">
                <a:hlinkClick r:id="rId7"/>
              </a:rPr>
              <a:t>https://www.girlscouts.org/content/dam/girlscouts-gsusa/forms-and-documents/our-program/Badges/GSUSA_DaisyBadgesAwardsAndPins2019_Guide.pdf</a:t>
            </a:r>
            <a:endParaRPr lang="en-US" dirty="0"/>
          </a:p>
          <a:p>
            <a:endParaRPr lang="en-US" dirty="0"/>
          </a:p>
          <a:p>
            <a:endParaRPr lang="en-US" dirty="0"/>
          </a:p>
          <a:p>
            <a:r>
              <a:rPr lang="en-US" dirty="0"/>
              <a:t>Badge Explorer (with badge requirements, interactive):  </a:t>
            </a:r>
            <a:r>
              <a:rPr lang="en-US" dirty="0">
                <a:hlinkClick r:id="rId8"/>
              </a:rPr>
              <a:t>https://www.girlscouts.org/en/our-program/badges/badge_explorer.html</a:t>
            </a:r>
            <a:r>
              <a:rPr lang="en-US" dirty="0"/>
              <a:t> </a:t>
            </a:r>
          </a:p>
          <a:p>
            <a:endParaRPr lang="en-US" dirty="0"/>
          </a:p>
          <a:p>
            <a:endParaRPr lang="en-US" dirty="0"/>
          </a:p>
          <a:p>
            <a:r>
              <a:rPr lang="en-US" dirty="0"/>
              <a:t>Link to </a:t>
            </a:r>
            <a:r>
              <a:rPr lang="en-US" b="1" dirty="0"/>
              <a:t>Daisy Promise and Law</a:t>
            </a:r>
            <a:r>
              <a:rPr lang="en-US" dirty="0"/>
              <a:t> worksheet in GS Volunteer Toolkit PDF:</a:t>
            </a:r>
          </a:p>
          <a:p>
            <a:r>
              <a:rPr lang="en-US" dirty="0">
                <a:hlinkClick r:id="rId9"/>
              </a:rPr>
              <a:t>http://vtkdemo.girlscouts.org/content/dam/girlscouts-vtk/meeting-aids/Daisy-Promise-and-Law.pdf</a:t>
            </a:r>
            <a:endParaRPr lang="en-US" dirty="0"/>
          </a:p>
          <a:p>
            <a:endParaRPr lang="en-US" dirty="0"/>
          </a:p>
          <a:p>
            <a:endParaRPr lang="en-US" dirty="0"/>
          </a:p>
          <a:p>
            <a:r>
              <a:rPr lang="en-US" b="1" dirty="0"/>
              <a:t>Girl Scout Law Song </a:t>
            </a:r>
            <a:r>
              <a:rPr lang="en-US" dirty="0"/>
              <a:t>video made by older Girl Scouts.  Challenge the girls to watch the video at home and practice the song.</a:t>
            </a:r>
          </a:p>
          <a:p>
            <a:r>
              <a:rPr lang="en-US" dirty="0">
                <a:hlinkClick r:id="rId10"/>
              </a:rPr>
              <a:t>https://www.youtube.com/watch?v=6dF8dUi37x8&amp;t=1s</a:t>
            </a:r>
            <a:r>
              <a:rPr lang="en-US" dirty="0"/>
              <a:t> (start the video 30 seconds in, after they finish singing the song once, stop the video)  </a:t>
            </a:r>
          </a:p>
          <a:p>
            <a:endParaRPr lang="en-US" dirty="0"/>
          </a:p>
          <a:p>
            <a:r>
              <a:rPr lang="en-US" b="1" dirty="0"/>
              <a:t>Daisy Intro Meeting in Volunteer Toolkit</a:t>
            </a:r>
            <a:r>
              <a:rPr lang="en-US" dirty="0"/>
              <a:t>: </a:t>
            </a:r>
            <a:r>
              <a:rPr lang="en-US" dirty="0">
                <a:hlinkClick r:id="rId11"/>
              </a:rPr>
              <a:t>http://vtkdemo.girlscouts.org/content/girlscouts-vtk/en/vtk.details.html?elem=189320400000</a:t>
            </a:r>
            <a:endParaRPr lang="en-US" dirty="0"/>
          </a:p>
          <a:p>
            <a:endParaRPr lang="en-US" dirty="0"/>
          </a:p>
          <a:p>
            <a:endParaRPr lang="en-US" dirty="0"/>
          </a:p>
          <a:p>
            <a:r>
              <a:rPr lang="en-US" b="1" u="sng" dirty="0"/>
              <a:t>Friendly and Helpful Petal (Sunny) Resources:</a:t>
            </a:r>
            <a:endParaRPr lang="en-US" dirty="0"/>
          </a:p>
          <a:p>
            <a:endParaRPr lang="en-US" dirty="0"/>
          </a:p>
          <a:p>
            <a:r>
              <a:rPr lang="en-US" dirty="0" err="1"/>
              <a:t>Sunny's</a:t>
            </a:r>
            <a:r>
              <a:rPr lang="en-US" dirty="0"/>
              <a:t> </a:t>
            </a:r>
            <a:r>
              <a:rPr lang="en-US" b="1" dirty="0"/>
              <a:t>Story in PDF</a:t>
            </a:r>
            <a:r>
              <a:rPr lang="en-US" dirty="0"/>
              <a:t> form:</a:t>
            </a:r>
          </a:p>
          <a:p>
            <a:r>
              <a:rPr lang="en-US" dirty="0">
                <a:hlinkClick r:id="rId12"/>
              </a:rPr>
              <a:t>https://my.girlscouts.org/content/dam/girlscouts-vtk/local/aid/meetings/D14DP04/Sunnys-Story.pdf</a:t>
            </a:r>
            <a:endParaRPr lang="en-US" dirty="0"/>
          </a:p>
          <a:p>
            <a:r>
              <a:rPr lang="en-US" dirty="0"/>
              <a:t>(You can make the PDF full screen and then "share screen" over zoom so girls can see the pages as you read the story to them)</a:t>
            </a:r>
          </a:p>
          <a:p>
            <a:endParaRPr lang="en-US" dirty="0"/>
          </a:p>
          <a:p>
            <a:r>
              <a:rPr lang="en-US" dirty="0" err="1"/>
              <a:t>Sunny’s</a:t>
            </a:r>
            <a:r>
              <a:rPr lang="en-US" dirty="0"/>
              <a:t> </a:t>
            </a:r>
            <a:r>
              <a:rPr lang="en-US" b="1" dirty="0"/>
              <a:t>Story (read aloud)</a:t>
            </a:r>
            <a:r>
              <a:rPr lang="en-US" dirty="0"/>
              <a:t> YouTube link:</a:t>
            </a:r>
          </a:p>
          <a:p>
            <a:r>
              <a:rPr lang="en-US" dirty="0">
                <a:hlinkClick r:id="rId13"/>
              </a:rPr>
              <a:t>https://www.youtube.com/watch?v=Y2uopZwglBw&amp;feature=youtu.be</a:t>
            </a:r>
            <a:endParaRPr lang="en-US" dirty="0"/>
          </a:p>
          <a:p>
            <a:endParaRPr lang="en-US" dirty="0"/>
          </a:p>
          <a:p>
            <a:r>
              <a:rPr lang="en-US" dirty="0"/>
              <a:t>GSUSA Sunny story and </a:t>
            </a:r>
            <a:r>
              <a:rPr lang="en-US" b="1" dirty="0"/>
              <a:t>petal activities</a:t>
            </a:r>
            <a:r>
              <a:rPr lang="en-US" dirty="0"/>
              <a:t> (mural and discussing) 8 minutes: </a:t>
            </a:r>
          </a:p>
          <a:p>
            <a:r>
              <a:rPr lang="en-US" dirty="0">
                <a:hlinkClick r:id="rId14"/>
              </a:rPr>
              <a:t>https://www.girlscouts.org/en/girl-scouts-at-home/activities-for-girls/daisies/daisy-sunny-petal-badge-activity.html</a:t>
            </a:r>
            <a:endParaRPr lang="en-US" dirty="0"/>
          </a:p>
          <a:p>
            <a:endParaRPr lang="en-US" dirty="0"/>
          </a:p>
          <a:p>
            <a:r>
              <a:rPr lang="en-US" dirty="0"/>
              <a:t>Video made by GS </a:t>
            </a:r>
            <a:r>
              <a:rPr lang="en-US" dirty="0" err="1"/>
              <a:t>Virgina</a:t>
            </a:r>
            <a:r>
              <a:rPr lang="en-US" dirty="0"/>
              <a:t> Skyline on </a:t>
            </a:r>
            <a:r>
              <a:rPr lang="en-US" b="1" dirty="0"/>
              <a:t>making a mural </a:t>
            </a:r>
            <a:r>
              <a:rPr lang="en-US" dirty="0"/>
              <a:t>for </a:t>
            </a:r>
            <a:r>
              <a:rPr lang="en-US" dirty="0" err="1"/>
              <a:t>Sunny’s</a:t>
            </a:r>
            <a:r>
              <a:rPr lang="en-US" dirty="0"/>
              <a:t> story—can use as part of your meeting or for inspiration (17 minutes):</a:t>
            </a:r>
          </a:p>
          <a:p>
            <a:r>
              <a:rPr lang="en-US" dirty="0">
                <a:hlinkClick r:id="rId15"/>
              </a:rPr>
              <a:t>https://www.youtube.com/watch?v=Ls5InHewAoQ&amp;list=PLPrEwDw9DOl-mS2AI7pawC4EsL7eaEQeF&amp;index=2</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33926A0-22F4-4BDC-B1F1-BFBA86BB3E1E}" type="slidenum">
              <a:rPr lang="en-US" smtClean="0"/>
              <a:t>4</a:t>
            </a:fld>
            <a:endParaRPr lang="en-US"/>
          </a:p>
        </p:txBody>
      </p:sp>
    </p:spTree>
    <p:extLst>
      <p:ext uri="{BB962C8B-B14F-4D97-AF65-F5344CB8AC3E}">
        <p14:creationId xmlns:p14="http://schemas.microsoft.com/office/powerpoint/2010/main" val="16478167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33</a:t>
            </a:fld>
            <a:endParaRPr lang="en-US"/>
          </a:p>
        </p:txBody>
      </p:sp>
    </p:spTree>
    <p:extLst>
      <p:ext uri="{BB962C8B-B14F-4D97-AF65-F5344CB8AC3E}">
        <p14:creationId xmlns:p14="http://schemas.microsoft.com/office/powerpoint/2010/main" val="35756544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3926A0-22F4-4BDC-B1F1-BFBA86BB3E1E}" type="slidenum">
              <a:rPr lang="en-US" smtClean="0"/>
              <a:t>34</a:t>
            </a:fld>
            <a:endParaRPr lang="en-US"/>
          </a:p>
        </p:txBody>
      </p:sp>
    </p:spTree>
    <p:extLst>
      <p:ext uri="{BB962C8B-B14F-4D97-AF65-F5344CB8AC3E}">
        <p14:creationId xmlns:p14="http://schemas.microsoft.com/office/powerpoint/2010/main" val="15117114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33926A0-22F4-4BDC-B1F1-BFBA86BB3E1E}" type="slidenum">
              <a:rPr lang="en-US" smtClean="0"/>
              <a:t>35</a:t>
            </a:fld>
            <a:endParaRPr lang="en-US"/>
          </a:p>
        </p:txBody>
      </p:sp>
    </p:spTree>
    <p:extLst>
      <p:ext uri="{BB962C8B-B14F-4D97-AF65-F5344CB8AC3E}">
        <p14:creationId xmlns:p14="http://schemas.microsoft.com/office/powerpoint/2010/main" val="24709583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36</a:t>
            </a:fld>
            <a:endParaRPr lang="en-US"/>
          </a:p>
        </p:txBody>
      </p:sp>
    </p:spTree>
    <p:extLst>
      <p:ext uri="{BB962C8B-B14F-4D97-AF65-F5344CB8AC3E}">
        <p14:creationId xmlns:p14="http://schemas.microsoft.com/office/powerpoint/2010/main" val="6773330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3926A0-22F4-4BDC-B1F1-BFBA86BB3E1E}" type="slidenum">
              <a:rPr lang="en-US" smtClean="0"/>
              <a:t>37</a:t>
            </a:fld>
            <a:endParaRPr lang="en-US"/>
          </a:p>
        </p:txBody>
      </p:sp>
    </p:spTree>
    <p:extLst>
      <p:ext uri="{BB962C8B-B14F-4D97-AF65-F5344CB8AC3E}">
        <p14:creationId xmlns:p14="http://schemas.microsoft.com/office/powerpoint/2010/main" val="18127390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linkClick r:id="rId3"/>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38</a:t>
            </a:fld>
            <a:endParaRPr lang="en-US"/>
          </a:p>
        </p:txBody>
      </p:sp>
    </p:spTree>
    <p:extLst>
      <p:ext uri="{BB962C8B-B14F-4D97-AF65-F5344CB8AC3E}">
        <p14:creationId xmlns:p14="http://schemas.microsoft.com/office/powerpoint/2010/main" val="37826288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Did you know that there is a boatload of science right in your own kitchen?</a:t>
            </a:r>
          </a:p>
          <a:p>
            <a:r>
              <a:rPr lang="en-US"/>
              <a:t>There are so many great science experiments that use simple kitchen ingredients.  Most of which you already have in your cupboards. Why not bring your science learning right into the kitchen. Remember Learning happens everywhere! </a:t>
            </a:r>
            <a:endParaRPr lang="en-US">
              <a:cs typeface="Calibri"/>
            </a:endParaRPr>
          </a:p>
          <a:p>
            <a:r>
              <a:rPr lang="en-US">
                <a:cs typeface="Calibri"/>
              </a:rPr>
              <a:t>Please make sure you have an adult nearby to help you with this experiment.</a:t>
            </a:r>
          </a:p>
        </p:txBody>
      </p:sp>
      <p:sp>
        <p:nvSpPr>
          <p:cNvPr id="4" name="Slide Number Placeholder 3"/>
          <p:cNvSpPr>
            <a:spLocks noGrp="1"/>
          </p:cNvSpPr>
          <p:nvPr>
            <p:ph type="sldNum" sz="quarter" idx="5"/>
          </p:nvPr>
        </p:nvSpPr>
        <p:spPr/>
        <p:txBody>
          <a:bodyPr/>
          <a:lstStyle/>
          <a:p>
            <a:fld id="{833926A0-22F4-4BDC-B1F1-BFBA86BB3E1E}" type="slidenum">
              <a:rPr lang="en-US" smtClean="0"/>
              <a:t>40</a:t>
            </a:fld>
            <a:endParaRPr lang="en-US"/>
          </a:p>
        </p:txBody>
      </p:sp>
    </p:spTree>
    <p:extLst>
      <p:ext uri="{BB962C8B-B14F-4D97-AF65-F5344CB8AC3E}">
        <p14:creationId xmlns:p14="http://schemas.microsoft.com/office/powerpoint/2010/main" val="23536361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Making a cake is science! All of the different ingredients that you mix into a cake and once it gets heated up they all react to each other and make something new and delicious </a:t>
            </a:r>
          </a:p>
          <a:p>
            <a:endParaRPr lang="en-US">
              <a:cs typeface="Calibri"/>
            </a:endParaRPr>
          </a:p>
          <a:p>
            <a:r>
              <a:rPr lang="en-US">
                <a:cs typeface="Calibri"/>
              </a:rPr>
              <a:t>Please just watch first, then you will go into a breakout room to do your experiment</a:t>
            </a:r>
          </a:p>
          <a:p>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41</a:t>
            </a:fld>
            <a:endParaRPr lang="en-US"/>
          </a:p>
        </p:txBody>
      </p:sp>
    </p:spTree>
    <p:extLst>
      <p:ext uri="{BB962C8B-B14F-4D97-AF65-F5344CB8AC3E}">
        <p14:creationId xmlns:p14="http://schemas.microsoft.com/office/powerpoint/2010/main" val="33712819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 going to have you watch me first, then you will go into break out rooms to do your experiments</a:t>
            </a:r>
          </a:p>
        </p:txBody>
      </p:sp>
      <p:sp>
        <p:nvSpPr>
          <p:cNvPr id="4" name="Slide Number Placeholder 3"/>
          <p:cNvSpPr>
            <a:spLocks noGrp="1"/>
          </p:cNvSpPr>
          <p:nvPr>
            <p:ph type="sldNum" sz="quarter" idx="5"/>
          </p:nvPr>
        </p:nvSpPr>
        <p:spPr/>
        <p:txBody>
          <a:bodyPr/>
          <a:lstStyle/>
          <a:p>
            <a:fld id="{833926A0-22F4-4BDC-B1F1-BFBA86BB3E1E}" type="slidenum">
              <a:rPr lang="en-US" smtClean="0"/>
              <a:t>42</a:t>
            </a:fld>
            <a:endParaRPr lang="en-US"/>
          </a:p>
        </p:txBody>
      </p:sp>
    </p:spTree>
    <p:extLst>
      <p:ext uri="{BB962C8B-B14F-4D97-AF65-F5344CB8AC3E}">
        <p14:creationId xmlns:p14="http://schemas.microsoft.com/office/powerpoint/2010/main" val="6964653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Just watch for now and then you will do your experiment in a break out room</a:t>
            </a:r>
          </a:p>
        </p:txBody>
      </p:sp>
      <p:sp>
        <p:nvSpPr>
          <p:cNvPr id="4" name="Slide Number Placeholder 3"/>
          <p:cNvSpPr>
            <a:spLocks noGrp="1"/>
          </p:cNvSpPr>
          <p:nvPr>
            <p:ph type="sldNum" sz="quarter" idx="5"/>
          </p:nvPr>
        </p:nvSpPr>
        <p:spPr/>
        <p:txBody>
          <a:bodyPr/>
          <a:lstStyle/>
          <a:p>
            <a:fld id="{833926A0-22F4-4BDC-B1F1-BFBA86BB3E1E}" type="slidenum">
              <a:rPr lang="en-US" smtClean="0"/>
              <a:t>43</a:t>
            </a:fld>
            <a:endParaRPr lang="en-US"/>
          </a:p>
        </p:txBody>
      </p:sp>
    </p:spTree>
    <p:extLst>
      <p:ext uri="{BB962C8B-B14F-4D97-AF65-F5344CB8AC3E}">
        <p14:creationId xmlns:p14="http://schemas.microsoft.com/office/powerpoint/2010/main" val="3671705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cs typeface="Calibri"/>
              </a:rPr>
              <a:t>Volunteer Toolkit (for leaders and parents):</a:t>
            </a:r>
          </a:p>
          <a:p>
            <a:endParaRPr lang="en-US" dirty="0">
              <a:cs typeface="Calibri"/>
            </a:endParaRPr>
          </a:p>
          <a:p>
            <a:r>
              <a:rPr lang="en-US" dirty="0">
                <a:cs typeface="Calibri"/>
              </a:rPr>
              <a:t>General Volunteer Toolkit Link: </a:t>
            </a:r>
            <a:r>
              <a:rPr lang="en-US" dirty="0"/>
              <a:t>https://www.gsnorcal.org/en/for-volunteers/volunteer-toolkit.html</a:t>
            </a:r>
          </a:p>
          <a:p>
            <a:r>
              <a:rPr lang="en-US" dirty="0">
                <a:cs typeface="Calibri"/>
              </a:rPr>
              <a:t>Video tutorials (quick and easy!):</a:t>
            </a:r>
            <a:endParaRPr lang="en-US" dirty="0"/>
          </a:p>
          <a:p>
            <a:pPr marL="171450" indent="-171450">
              <a:buFont typeface="Arial"/>
              <a:buChar char="•"/>
            </a:pPr>
            <a:r>
              <a:rPr lang="en-US" dirty="0"/>
              <a:t>How to Set Up Your Year Plan </a:t>
            </a:r>
            <a:r>
              <a:rPr lang="en-US" dirty="0">
                <a:hlinkClick r:id="rId3"/>
              </a:rPr>
              <a:t>https://www.youtube.com/watch?v=n0nrh4NJBFk&amp;list=PLZaWZO965rJ2_OmlsOCwnzUe0xkhTBhrG&amp;index=1</a:t>
            </a:r>
            <a:r>
              <a:rPr lang="en-US" dirty="0"/>
              <a:t> </a:t>
            </a:r>
            <a:endParaRPr lang="en-US" dirty="0">
              <a:cs typeface="Calibri"/>
            </a:endParaRPr>
          </a:p>
          <a:p>
            <a:pPr marL="171450" indent="-171450">
              <a:buFont typeface="Arial"/>
              <a:buChar char="•"/>
            </a:pPr>
            <a:r>
              <a:rPr lang="en-US" dirty="0"/>
              <a:t>Meeting Plan Overview </a:t>
            </a:r>
            <a:r>
              <a:rPr lang="en-US" dirty="0">
                <a:hlinkClick r:id="rId4"/>
              </a:rPr>
              <a:t>https://www.youtube.com/watch?v=AHw9W6YyOPU&amp;list=PLZaWZO965rJ2_OmlsOCwnzUe0xkhTBhrG&amp;index=2</a:t>
            </a:r>
            <a:r>
              <a:rPr lang="en-US" dirty="0"/>
              <a:t> </a:t>
            </a:r>
            <a:endParaRPr lang="en-US" dirty="0">
              <a:cs typeface="Calibri"/>
            </a:endParaRPr>
          </a:p>
          <a:p>
            <a:pPr marL="171450" indent="-171450">
              <a:buFont typeface="Arial"/>
              <a:buChar char="•"/>
            </a:pPr>
            <a:r>
              <a:rPr lang="en-US" dirty="0"/>
              <a:t>Setting Meeting Dates and Locations </a:t>
            </a:r>
            <a:r>
              <a:rPr lang="en-US" dirty="0">
                <a:hlinkClick r:id="rId5"/>
              </a:rPr>
              <a:t>https://www.youtube.com/watch?v=R_nGzg4Ux3w&amp;list=PLZaWZO965rJ2_OmlsOCwnzUe0xkhTBhrG&amp;index=3</a:t>
            </a:r>
            <a:r>
              <a:rPr lang="en-US" dirty="0"/>
              <a:t> </a:t>
            </a:r>
            <a:endParaRPr lang="en-US" dirty="0">
              <a:cs typeface="Calibri"/>
            </a:endParaRPr>
          </a:p>
          <a:p>
            <a:pPr marL="171450" indent="-171450">
              <a:buFont typeface="Arial"/>
              <a:buChar char="•"/>
            </a:pPr>
            <a:r>
              <a:rPr lang="en-US" dirty="0"/>
              <a:t>Customizing Your Year Plan </a:t>
            </a:r>
            <a:r>
              <a:rPr lang="en-US" dirty="0">
                <a:hlinkClick r:id="rId6"/>
              </a:rPr>
              <a:t>https://www.youtube.com/watch?v=uTdSFjJcFu0&amp;list=PLZaWZO965rJ2_OmlsOCwnzUe0xkhTBhrG&amp;index=4</a:t>
            </a:r>
            <a:r>
              <a:rPr lang="en-US" dirty="0"/>
              <a:t> </a:t>
            </a:r>
            <a:endParaRPr lang="en-US" dirty="0">
              <a:cs typeface="Calibri"/>
            </a:endParaRPr>
          </a:p>
          <a:p>
            <a:endParaRPr lang="en-US" dirty="0">
              <a:cs typeface="Calibri"/>
            </a:endParaRPr>
          </a:p>
          <a:p>
            <a:r>
              <a:rPr lang="en-US" dirty="0">
                <a:cs typeface="Calibri"/>
              </a:rPr>
              <a:t>Badge Explorer (with badge requirements): </a:t>
            </a:r>
            <a:r>
              <a:rPr lang="en-US" dirty="0"/>
              <a:t> </a:t>
            </a:r>
            <a:r>
              <a:rPr lang="en-US" dirty="0">
                <a:hlinkClick r:id="rId7"/>
              </a:rPr>
              <a:t>https://www.girlscouts.org/en/our-program/badges/badge_explorer.html</a:t>
            </a:r>
            <a:r>
              <a:rPr lang="en-US" dirty="0"/>
              <a:t> </a:t>
            </a:r>
            <a:endParaRPr lang="en-US" dirty="0">
              <a:cs typeface="Calibri"/>
            </a:endParaRPr>
          </a:p>
          <a:p>
            <a:endParaRPr lang="en-US" dirty="0">
              <a:cs typeface="Calibri"/>
            </a:endParaRPr>
          </a:p>
          <a:p>
            <a:endParaRPr lang="en-US" dirty="0">
              <a:cs typeface="Calibri"/>
            </a:endParaRPr>
          </a:p>
          <a:p>
            <a:r>
              <a:rPr lang="en-US" dirty="0">
                <a:cs typeface="Calibri"/>
              </a:rPr>
              <a:t>Zoom:</a:t>
            </a:r>
          </a:p>
          <a:p>
            <a:r>
              <a:rPr lang="en-US" dirty="0">
                <a:cs typeface="Calibri"/>
              </a:rPr>
              <a:t>General: It can be easier/smoother to use two computer monitors if you have access.</a:t>
            </a:r>
          </a:p>
          <a:p>
            <a:endParaRPr lang="en-US" dirty="0">
              <a:cs typeface="Calibri"/>
            </a:endParaRPr>
          </a:p>
          <a:p>
            <a:r>
              <a:rPr lang="en-US" b="1" dirty="0">
                <a:cs typeface="Calibri"/>
              </a:rPr>
              <a:t>How to disable annotations:</a:t>
            </a:r>
            <a:r>
              <a:rPr lang="en-US" dirty="0">
                <a:cs typeface="Calibri"/>
              </a:rPr>
              <a:t> This can only be done while the host is sharing their screen. To set it up beforehand, open a zoom meeting and select share screen.  Once sharing right click on the three dots/More on the right side of the menu bar. Click "disable participants annotation"   When you start the next meeting, this setting should remain saved, but it's good to check when you start sharing your screen during the meeting.  If your girls know not to annotate inappropriately, then there is no need to disable this feature and you may choose to use it as part of your meeting—maybe your troop can create a picture together on the screen.</a:t>
            </a:r>
          </a:p>
          <a:p>
            <a:endParaRPr lang="en-US" dirty="0">
              <a:cs typeface="Calibri"/>
            </a:endParaRPr>
          </a:p>
          <a:p>
            <a:r>
              <a:rPr lang="en-US" b="1" dirty="0">
                <a:cs typeface="Calibri"/>
              </a:rPr>
              <a:t>How to share a video:</a:t>
            </a:r>
            <a:r>
              <a:rPr lang="en-US" dirty="0">
                <a:cs typeface="Calibri"/>
              </a:rPr>
              <a:t> Only a host or co-host can share a screen.  Select "Share Screen" and click on the window with the video.  Make sure to check the boxes in the bottom left corner that say "Share Computer Sound" and "Optimize for Video Sharing" and then click "share."  Make sure there are no "zoom" boxes over the video screen such as the chat, participants list, or control panel.  This will appear to participants as a gray box blocking the screen.  If you are experienced with Zoom, some of these settings can be changed in Zoom settings: </a:t>
            </a:r>
            <a:r>
              <a:rPr lang="en-US" dirty="0">
                <a:hlinkClick r:id="rId8"/>
              </a:rPr>
              <a:t>https://zoom.us/</a:t>
            </a:r>
            <a:r>
              <a:rPr lang="en-US" dirty="0"/>
              <a:t> </a:t>
            </a:r>
            <a:endParaRPr lang="en-US" dirty="0">
              <a:cs typeface="Calibri"/>
            </a:endParaRPr>
          </a:p>
          <a:p>
            <a:endParaRPr lang="en-US" dirty="0">
              <a:cs typeface="Calibri"/>
            </a:endParaRPr>
          </a:p>
          <a:p>
            <a:r>
              <a:rPr lang="en-US" b="1" dirty="0">
                <a:cs typeface="Calibri"/>
              </a:rPr>
              <a:t>How to see girls' videos while you are screen sharing:</a:t>
            </a:r>
            <a:r>
              <a:rPr lang="en-US" dirty="0">
                <a:cs typeface="Calibri"/>
              </a:rPr>
              <a:t> While screen sharing, go to the menu bar and click on the three dots/More on the right hand side.  Select "View Participant Videos"</a:t>
            </a:r>
          </a:p>
          <a:p>
            <a:endParaRPr lang="en-US" dirty="0">
              <a:cs typeface="Calibri"/>
            </a:endParaRPr>
          </a:p>
          <a:p>
            <a:r>
              <a:rPr lang="en-US" b="1" dirty="0">
                <a:cs typeface="Calibri"/>
              </a:rPr>
              <a:t>How to Poll: </a:t>
            </a:r>
            <a:r>
              <a:rPr lang="en-US" dirty="0">
                <a:cs typeface="Calibri"/>
              </a:rPr>
              <a:t>When you start the meeting, click Polls on the menu bar.  This will take you to a browser window where you can give the Poll a title, question, and possible answers.  When you are done you can click the Polls button on the menu again and your poll will show up.  You can click Launch Poll to start polling the girls.  You can end polling and relaunch at anytime.  You can also add additional poll questions.  (If you don't see the Polls menu, try making your Zoom window full screen or by clicking the More tab on the menu bar)</a:t>
            </a: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5</a:t>
            </a:fld>
            <a:endParaRPr lang="en-US"/>
          </a:p>
        </p:txBody>
      </p:sp>
    </p:spTree>
    <p:extLst>
      <p:ext uri="{BB962C8B-B14F-4D97-AF65-F5344CB8AC3E}">
        <p14:creationId xmlns:p14="http://schemas.microsoft.com/office/powerpoint/2010/main" val="32090269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t>  </a:t>
            </a:r>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44</a:t>
            </a:fld>
            <a:endParaRPr lang="en-US"/>
          </a:p>
        </p:txBody>
      </p:sp>
    </p:spTree>
    <p:extLst>
      <p:ext uri="{BB962C8B-B14F-4D97-AF65-F5344CB8AC3E}">
        <p14:creationId xmlns:p14="http://schemas.microsoft.com/office/powerpoint/2010/main" val="15405731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Did you see what happened?</a:t>
            </a:r>
          </a:p>
          <a:p>
            <a:r>
              <a:rPr lang="en-US"/>
              <a:t>The secret of the bursting colors is the chemistry of that tiny drop of soap. Milk contains fat and protein which like to be together. Dish Soap sticks to the fat in the milk and pushes away the protein. </a:t>
            </a:r>
            <a:endParaRPr lang="en-US">
              <a:cs typeface="Calibri"/>
            </a:endParaRPr>
          </a:p>
          <a:p>
            <a:r>
              <a:rPr lang="en-US"/>
              <a:t>This is where the fun begins! </a:t>
            </a:r>
            <a:endParaRPr lang="en-US">
              <a:cs typeface="Calibri"/>
            </a:endParaRPr>
          </a:p>
          <a:p>
            <a:r>
              <a:rPr lang="en-US"/>
              <a:t>The bits of fat bend, roll, twist, in all directions as the soap races around to join up with the fat. </a:t>
            </a:r>
            <a:endParaRPr lang="en-US">
              <a:cs typeface="Calibri"/>
            </a:endParaRPr>
          </a:p>
          <a:p>
            <a:r>
              <a:rPr lang="en-US"/>
              <a:t>During all these gymnastics the food coloring is bumped and shoved everywhere which gives you an easy way to see the invisible activity. As the soap becomes evenly mixed with the milk, the action slows down and eventually stops.</a:t>
            </a:r>
          </a:p>
        </p:txBody>
      </p:sp>
      <p:sp>
        <p:nvSpPr>
          <p:cNvPr id="4" name="Slide Number Placeholder 3"/>
          <p:cNvSpPr>
            <a:spLocks noGrp="1"/>
          </p:cNvSpPr>
          <p:nvPr>
            <p:ph type="sldNum" sz="quarter" idx="5"/>
          </p:nvPr>
        </p:nvSpPr>
        <p:spPr/>
        <p:txBody>
          <a:bodyPr/>
          <a:lstStyle/>
          <a:p>
            <a:fld id="{833926A0-22F4-4BDC-B1F1-BFBA86BB3E1E}" type="slidenum">
              <a:rPr lang="en-US" smtClean="0"/>
              <a:t>45</a:t>
            </a:fld>
            <a:endParaRPr lang="en-US"/>
          </a:p>
        </p:txBody>
      </p:sp>
    </p:spTree>
    <p:extLst>
      <p:ext uri="{BB962C8B-B14F-4D97-AF65-F5344CB8AC3E}">
        <p14:creationId xmlns:p14="http://schemas.microsoft.com/office/powerpoint/2010/main" val="5176110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Leaf-man Video:</a:t>
            </a:r>
            <a:endParaRPr lang="en-US"/>
          </a:p>
          <a:p>
            <a:pPr marL="285750" indent="-285750">
              <a:buFont typeface="Courier New"/>
              <a:buChar char="○"/>
            </a:pPr>
            <a:r>
              <a:rPr lang="en-US" u="sng">
                <a:hlinkClick r:id="rId3"/>
              </a:rPr>
              <a:t>https://www.youtube.com/watch?v=YvAK2hxNFrY</a:t>
            </a:r>
            <a:endParaRPr lang="en-US"/>
          </a:p>
          <a:p>
            <a:endParaRPr lang="en-US"/>
          </a:p>
          <a:p>
            <a:r>
              <a:rPr lang="en-US" b="1" u="sng"/>
              <a:t>Breakout Room to do activity:</a:t>
            </a:r>
            <a:endParaRPr lang="en-US"/>
          </a:p>
          <a:p>
            <a:pPr marL="285750" indent="-285750">
              <a:buFont typeface="Courier New"/>
              <a:buChar char="○"/>
            </a:pPr>
            <a:r>
              <a:rPr lang="en-US"/>
              <a:t>Assign the girls into breakout room to do the art &amp; craft activity.  Each room need to have an adult leader or staff</a:t>
            </a:r>
          </a:p>
          <a:p>
            <a:pPr marL="285750" indent="-285750">
              <a:buFont typeface="Courier New"/>
              <a:buChar char="○"/>
            </a:pPr>
            <a:r>
              <a:rPr lang="en-US"/>
              <a:t>Girls will create their own Leaf-man using the leaves that they collected and glue</a:t>
            </a:r>
          </a:p>
          <a:p>
            <a:pPr marL="285750" indent="-285750">
              <a:buFont typeface="Courier New"/>
              <a:buChar char="○"/>
            </a:pPr>
            <a:r>
              <a:rPr lang="en-US"/>
              <a:t>Girls share their art project</a:t>
            </a:r>
          </a:p>
          <a:p>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46</a:t>
            </a:fld>
            <a:endParaRPr lang="en-US"/>
          </a:p>
        </p:txBody>
      </p:sp>
    </p:spTree>
    <p:extLst>
      <p:ext uri="{BB962C8B-B14F-4D97-AF65-F5344CB8AC3E}">
        <p14:creationId xmlns:p14="http://schemas.microsoft.com/office/powerpoint/2010/main" val="3988568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47</a:t>
            </a:fld>
            <a:endParaRPr lang="en-US"/>
          </a:p>
        </p:txBody>
      </p:sp>
    </p:spTree>
    <p:extLst>
      <p:ext uri="{BB962C8B-B14F-4D97-AF65-F5344CB8AC3E}">
        <p14:creationId xmlns:p14="http://schemas.microsoft.com/office/powerpoint/2010/main" val="2504093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Virtual Activity:  Virtual Hike</a:t>
            </a:r>
          </a:p>
          <a:p>
            <a:endParaRPr lang="en-US" dirty="0">
              <a:cs typeface="Calibri"/>
            </a:endParaRPr>
          </a:p>
          <a:p>
            <a:r>
              <a:rPr lang="en-US" dirty="0">
                <a:cs typeface="Calibri"/>
              </a:rPr>
              <a:t>Ask "what kinds of things do we see on a hike?"</a:t>
            </a:r>
            <a:endParaRPr lang="en-US" dirty="0"/>
          </a:p>
          <a:p>
            <a:endParaRPr lang="en-US" dirty="0"/>
          </a:p>
          <a:p>
            <a:r>
              <a:rPr lang="en-US" dirty="0">
                <a:cs typeface="Calibri"/>
              </a:rPr>
              <a:t>Click through to show them the answers.</a:t>
            </a:r>
            <a:endParaRPr lang="en-US" dirty="0"/>
          </a:p>
          <a:p>
            <a:endParaRPr lang="en-US" dirty="0"/>
          </a:p>
          <a:p>
            <a:r>
              <a:rPr lang="en-US" dirty="0"/>
              <a:t>*keep muted* Thumbs up and thumbs down , do hiking motions. Explain leave no trace on trash portion.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D09BD5F1-CC6A-4B46-ACFD-2BC41D3D6340}" type="slidenum">
              <a:rPr lang="en-US" smtClean="0"/>
              <a:t>48</a:t>
            </a:fld>
            <a:endParaRPr lang="en-US"/>
          </a:p>
        </p:txBody>
      </p:sp>
    </p:spTree>
    <p:extLst>
      <p:ext uri="{BB962C8B-B14F-4D97-AF65-F5344CB8AC3E}">
        <p14:creationId xmlns:p14="http://schemas.microsoft.com/office/powerpoint/2010/main" val="13079687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Origami Creation</a:t>
            </a:r>
            <a:br>
              <a:rPr lang="en-US" b="1" dirty="0">
                <a:cs typeface="+mn-lt"/>
              </a:rPr>
            </a:br>
            <a:endParaRPr lang="en-US" b="1"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49</a:t>
            </a:fld>
            <a:endParaRPr lang="en-US"/>
          </a:p>
        </p:txBody>
      </p:sp>
    </p:spTree>
    <p:extLst>
      <p:ext uri="{BB962C8B-B14F-4D97-AF65-F5344CB8AC3E}">
        <p14:creationId xmlns:p14="http://schemas.microsoft.com/office/powerpoint/2010/main" val="1665561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Create comics</a:t>
            </a:r>
            <a:endParaRPr lang="en-US" dirty="0"/>
          </a:p>
          <a:p>
            <a:endParaRPr lang="en-US" b="1"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50</a:t>
            </a:fld>
            <a:endParaRPr lang="en-US"/>
          </a:p>
        </p:txBody>
      </p:sp>
    </p:spTree>
    <p:extLst>
      <p:ext uri="{BB962C8B-B14F-4D97-AF65-F5344CB8AC3E}">
        <p14:creationId xmlns:p14="http://schemas.microsoft.com/office/powerpoint/2010/main" val="25667871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Digital Escape Room</a:t>
            </a:r>
            <a:endParaRPr lang="en-US" b="1" dirty="0"/>
          </a:p>
          <a:p>
            <a:endParaRPr lang="en-US" b="1"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51</a:t>
            </a:fld>
            <a:endParaRPr lang="en-US"/>
          </a:p>
        </p:txBody>
      </p:sp>
    </p:spTree>
    <p:extLst>
      <p:ext uri="{BB962C8B-B14F-4D97-AF65-F5344CB8AC3E}">
        <p14:creationId xmlns:p14="http://schemas.microsoft.com/office/powerpoint/2010/main" val="11912071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3926A0-22F4-4BDC-B1F1-BFBA86BB3E1E}" type="slidenum">
              <a:rPr lang="en-US" smtClean="0"/>
              <a:t>52</a:t>
            </a:fld>
            <a:endParaRPr lang="en-US"/>
          </a:p>
        </p:txBody>
      </p:sp>
    </p:spTree>
    <p:extLst>
      <p:ext uri="{BB962C8B-B14F-4D97-AF65-F5344CB8AC3E}">
        <p14:creationId xmlns:p14="http://schemas.microsoft.com/office/powerpoint/2010/main" val="29666613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53</a:t>
            </a:fld>
            <a:endParaRPr lang="en-US"/>
          </a:p>
        </p:txBody>
      </p:sp>
    </p:spTree>
    <p:extLst>
      <p:ext uri="{BB962C8B-B14F-4D97-AF65-F5344CB8AC3E}">
        <p14:creationId xmlns:p14="http://schemas.microsoft.com/office/powerpoint/2010/main" val="4106095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3926A0-22F4-4BDC-B1F1-BFBA86BB3E1E}" type="slidenum">
              <a:rPr lang="en-US" smtClean="0"/>
              <a:t>6</a:t>
            </a:fld>
            <a:endParaRPr lang="en-US"/>
          </a:p>
        </p:txBody>
      </p:sp>
    </p:spTree>
    <p:extLst>
      <p:ext uri="{BB962C8B-B14F-4D97-AF65-F5344CB8AC3E}">
        <p14:creationId xmlns:p14="http://schemas.microsoft.com/office/powerpoint/2010/main" val="9630138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3926A0-22F4-4BDC-B1F1-BFBA86BB3E1E}" type="slidenum">
              <a:rPr lang="en-US" smtClean="0"/>
              <a:t>54</a:t>
            </a:fld>
            <a:endParaRPr lang="en-US"/>
          </a:p>
        </p:txBody>
      </p:sp>
    </p:spTree>
    <p:extLst>
      <p:ext uri="{BB962C8B-B14F-4D97-AF65-F5344CB8AC3E}">
        <p14:creationId xmlns:p14="http://schemas.microsoft.com/office/powerpoint/2010/main" val="41192005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3926A0-22F4-4BDC-B1F1-BFBA86BB3E1E}" type="slidenum">
              <a:rPr lang="en-US" smtClean="0"/>
              <a:t>55</a:t>
            </a:fld>
            <a:endParaRPr lang="en-US"/>
          </a:p>
        </p:txBody>
      </p:sp>
    </p:spTree>
    <p:extLst>
      <p:ext uri="{BB962C8B-B14F-4D97-AF65-F5344CB8AC3E}">
        <p14:creationId xmlns:p14="http://schemas.microsoft.com/office/powerpoint/2010/main" val="41416990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endParaRPr lang="en-US"/>
          </a:p>
          <a:p>
            <a:r>
              <a:rPr lang="en-US" i="1"/>
              <a:t>It's time to play a game.  We are doing a 2 minute scavenger hunt!  When I say go, you will have 2 minutes to find: a hat or headband, something round, something blue, a stuffed animal or pet, and a snack!  Any questions? </a:t>
            </a:r>
            <a:endParaRPr lang="en-US"/>
          </a:p>
          <a:p>
            <a:endParaRPr lang="en-US"/>
          </a:p>
          <a:p>
            <a:r>
              <a:rPr lang="en-US" i="1"/>
              <a:t>Your two minutes starts in 3...2....1...go!</a:t>
            </a:r>
            <a:endParaRPr lang="en-US"/>
          </a:p>
          <a:p>
            <a:endParaRPr lang="en-US"/>
          </a:p>
          <a:p>
            <a:endParaRPr lang="en-US"/>
          </a:p>
          <a:p>
            <a:r>
              <a:rPr lang="en-US"/>
              <a:t>Give the girls updates on how much time they have left ("1 minute and 10 seconds to go!") and when the return, have them share one of the things they found.</a:t>
            </a:r>
            <a:endParaRPr lang="en-US">
              <a:cs typeface="Calibri"/>
            </a:endParaRPr>
          </a:p>
          <a:p>
            <a:endParaRPr lang="en-US">
              <a:cs typeface="Calibri"/>
            </a:endParaRPr>
          </a:p>
          <a:p>
            <a:r>
              <a:rPr lang="en-US">
                <a:cs typeface="Calibri"/>
              </a:rPr>
              <a:t>Explain that Blue is the color of Daisies, Brown is the color of Brownies, and Green is the color of Juniors but also the Girl Scout color! </a:t>
            </a:r>
          </a:p>
          <a:p>
            <a:endParaRPr lang="en-US">
              <a:cs typeface="Calibri"/>
            </a:endParaRPr>
          </a:p>
          <a:p>
            <a:r>
              <a:rPr lang="en-US" b="1">
                <a:cs typeface="Calibri"/>
              </a:rPr>
              <a:t>SAY:</a:t>
            </a:r>
            <a:r>
              <a:rPr lang="en-US">
                <a:cs typeface="Calibri"/>
              </a:rPr>
              <a:t> (optional)</a:t>
            </a:r>
          </a:p>
          <a:p>
            <a:r>
              <a:rPr lang="en-US" i="1">
                <a:cs typeface="Calibri"/>
              </a:rPr>
              <a:t>What are some other things that are green, brown, or blue that relates to Girl Scouts?</a:t>
            </a:r>
          </a:p>
          <a:p>
            <a:r>
              <a:rPr lang="en-US">
                <a:cs typeface="Calibri"/>
              </a:rPr>
              <a:t>Answers could be: green for nature, brown for dirt, earth, and trees, blue for sky.  Related to GS because Girl Scouts like to be outside and interacting with nature.</a:t>
            </a:r>
          </a:p>
          <a:p>
            <a:endParaRPr lang="en-US"/>
          </a:p>
          <a:p>
            <a:r>
              <a:rPr lang="en-US"/>
              <a:t>Scavenger hunt: 5 minutes</a:t>
            </a:r>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56</a:t>
            </a:fld>
            <a:endParaRPr lang="en-US"/>
          </a:p>
        </p:txBody>
      </p:sp>
    </p:spTree>
    <p:extLst>
      <p:ext uri="{BB962C8B-B14F-4D97-AF65-F5344CB8AC3E}">
        <p14:creationId xmlns:p14="http://schemas.microsoft.com/office/powerpoint/2010/main" val="1255273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3926A0-22F4-4BDC-B1F1-BFBA86BB3E1E}" type="slidenum">
              <a:rPr lang="en-US" smtClean="0"/>
              <a:t>57</a:t>
            </a:fld>
            <a:endParaRPr lang="en-US"/>
          </a:p>
        </p:txBody>
      </p:sp>
    </p:spTree>
    <p:extLst>
      <p:ext uri="{BB962C8B-B14F-4D97-AF65-F5344CB8AC3E}">
        <p14:creationId xmlns:p14="http://schemas.microsoft.com/office/powerpoint/2010/main" val="34539922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Additional Scavenger Hunt if you have extra time or think the girls need to get some energy out.</a:t>
            </a:r>
            <a:endParaRPr lang="en-US"/>
          </a:p>
        </p:txBody>
      </p:sp>
      <p:sp>
        <p:nvSpPr>
          <p:cNvPr id="4" name="Slide Number Placeholder 3"/>
          <p:cNvSpPr>
            <a:spLocks noGrp="1"/>
          </p:cNvSpPr>
          <p:nvPr>
            <p:ph type="sldNum" sz="quarter" idx="5"/>
          </p:nvPr>
        </p:nvSpPr>
        <p:spPr/>
        <p:txBody>
          <a:bodyPr/>
          <a:lstStyle/>
          <a:p>
            <a:fld id="{833926A0-22F4-4BDC-B1F1-BFBA86BB3E1E}" type="slidenum">
              <a:rPr lang="en-US" smtClean="0"/>
              <a:t>58</a:t>
            </a:fld>
            <a:endParaRPr lang="en-US"/>
          </a:p>
        </p:txBody>
      </p:sp>
    </p:spTree>
    <p:extLst>
      <p:ext uri="{BB962C8B-B14F-4D97-AF65-F5344CB8AC3E}">
        <p14:creationId xmlns:p14="http://schemas.microsoft.com/office/powerpoint/2010/main" val="34539922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If the girls voted last meeting for Show and Tell, then take down the slideshow and allow girls to share what they brought.  You may need more than 5 minutes.</a:t>
            </a:r>
          </a:p>
          <a:p>
            <a:endParaRPr lang="en-US" b="1">
              <a:cs typeface="Calibri"/>
            </a:endParaRPr>
          </a:p>
          <a:p>
            <a:r>
              <a:rPr lang="en-US" b="1">
                <a:cs typeface="Calibri"/>
              </a:rPr>
              <a:t>If they voted for scavenger hunt:</a:t>
            </a:r>
          </a:p>
          <a:p>
            <a:endParaRPr lang="en-US" b="1">
              <a:cs typeface="Calibri"/>
            </a:endParaRPr>
          </a:p>
          <a:p>
            <a:r>
              <a:rPr lang="en-US" b="1">
                <a:cs typeface="Calibri"/>
              </a:rPr>
              <a:t>SAY:</a:t>
            </a:r>
            <a:endParaRPr lang="en-US"/>
          </a:p>
          <a:p>
            <a:r>
              <a:rPr lang="en-US" i="1">
                <a:cs typeface="Calibri"/>
              </a:rPr>
              <a:t>It's time to play a game.  We are doing a 2 minute scavenger hunt!  When I say go, you will have 2 minutes to find: a hat or headband, something round, something blue, a stuffed animal or pet, and a snack!  Any questions? </a:t>
            </a:r>
          </a:p>
          <a:p>
            <a:endParaRPr lang="en-US" i="1">
              <a:cs typeface="Calibri"/>
            </a:endParaRPr>
          </a:p>
          <a:p>
            <a:r>
              <a:rPr lang="en-US" i="1">
                <a:cs typeface="Calibri"/>
              </a:rPr>
              <a:t>Your two minutes starts in 3...2....1...go!</a:t>
            </a:r>
          </a:p>
          <a:p>
            <a:endParaRPr lang="en-US" i="1">
              <a:cs typeface="Calibri"/>
            </a:endParaRPr>
          </a:p>
          <a:p>
            <a:endParaRPr lang="en-US" i="1">
              <a:cs typeface="Calibri"/>
            </a:endParaRPr>
          </a:p>
          <a:p>
            <a:r>
              <a:rPr lang="en-US">
                <a:cs typeface="Calibri"/>
              </a:rPr>
              <a:t>Give the girls updates on how much time they have left ("1 minute and 10 seconds to go!") and when the return, have them share one of the things they found.</a:t>
            </a:r>
          </a:p>
          <a:p>
            <a:endParaRPr lang="en-US">
              <a:cs typeface="Calibri"/>
            </a:endParaRPr>
          </a:p>
          <a:p>
            <a:r>
              <a:rPr lang="en-US">
                <a:cs typeface="Calibri"/>
              </a:rPr>
              <a:t>Scavenger hunt: 5 minutes</a:t>
            </a:r>
          </a:p>
        </p:txBody>
      </p:sp>
      <p:sp>
        <p:nvSpPr>
          <p:cNvPr id="4" name="Slide Number Placeholder 3"/>
          <p:cNvSpPr>
            <a:spLocks noGrp="1"/>
          </p:cNvSpPr>
          <p:nvPr>
            <p:ph type="sldNum" sz="quarter" idx="5"/>
          </p:nvPr>
        </p:nvSpPr>
        <p:spPr/>
        <p:txBody>
          <a:bodyPr/>
          <a:lstStyle/>
          <a:p>
            <a:fld id="{833926A0-22F4-4BDC-B1F1-BFBA86BB3E1E}" type="slidenum">
              <a:rPr lang="en-US" smtClean="0"/>
              <a:t>59</a:t>
            </a:fld>
            <a:endParaRPr lang="en-US"/>
          </a:p>
        </p:txBody>
      </p:sp>
    </p:spTree>
    <p:extLst>
      <p:ext uri="{BB962C8B-B14F-4D97-AF65-F5344CB8AC3E}">
        <p14:creationId xmlns:p14="http://schemas.microsoft.com/office/powerpoint/2010/main" val="31493642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3926A0-22F4-4BDC-B1F1-BFBA86BB3E1E}" type="slidenum">
              <a:rPr lang="en-US" smtClean="0"/>
              <a:t>60</a:t>
            </a:fld>
            <a:endParaRPr lang="en-US"/>
          </a:p>
        </p:txBody>
      </p:sp>
    </p:spTree>
    <p:extLst>
      <p:ext uri="{BB962C8B-B14F-4D97-AF65-F5344CB8AC3E}">
        <p14:creationId xmlns:p14="http://schemas.microsoft.com/office/powerpoint/2010/main" val="34539922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items to the list for girls to find.</a:t>
            </a:r>
            <a:endParaRPr lang="en-US"/>
          </a:p>
        </p:txBody>
      </p:sp>
      <p:sp>
        <p:nvSpPr>
          <p:cNvPr id="4" name="Slide Number Placeholder 3"/>
          <p:cNvSpPr>
            <a:spLocks noGrp="1"/>
          </p:cNvSpPr>
          <p:nvPr>
            <p:ph type="sldNum" sz="quarter" idx="5"/>
          </p:nvPr>
        </p:nvSpPr>
        <p:spPr/>
        <p:txBody>
          <a:bodyPr/>
          <a:lstStyle/>
          <a:p>
            <a:fld id="{833926A0-22F4-4BDC-B1F1-BFBA86BB3E1E}" type="slidenum">
              <a:rPr lang="en-US" smtClean="0"/>
              <a:t>61</a:t>
            </a:fld>
            <a:endParaRPr lang="en-US"/>
          </a:p>
        </p:txBody>
      </p:sp>
    </p:spTree>
    <p:extLst>
      <p:ext uri="{BB962C8B-B14F-4D97-AF65-F5344CB8AC3E}">
        <p14:creationId xmlns:p14="http://schemas.microsoft.com/office/powerpoint/2010/main" val="22684437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3926A0-22F4-4BDC-B1F1-BFBA86BB3E1E}" type="slidenum">
              <a:rPr lang="en-US" smtClean="0"/>
              <a:t>62</a:t>
            </a:fld>
            <a:endParaRPr lang="en-US"/>
          </a:p>
        </p:txBody>
      </p:sp>
    </p:spTree>
    <p:extLst>
      <p:ext uri="{BB962C8B-B14F-4D97-AF65-F5344CB8AC3E}">
        <p14:creationId xmlns:p14="http://schemas.microsoft.com/office/powerpoint/2010/main" val="12033454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Omit this song if you already did the "Super California Surfer" song at this meeting.</a:t>
            </a:r>
          </a:p>
          <a:p>
            <a:endParaRPr lang="en-US">
              <a:cs typeface="Calibri"/>
            </a:endParaRPr>
          </a:p>
          <a:p>
            <a:endParaRPr lang="en-US">
              <a:cs typeface="Calibri"/>
            </a:endParaRPr>
          </a:p>
          <a:p>
            <a:r>
              <a:rPr lang="en-US" dirty="0">
                <a:cs typeface="Calibri"/>
              </a:rPr>
              <a:t>Have the girls stand up (and do the hand motions).  Go through the lyrics line by line and teach the motions.  Have the girls unmute themselves and sing the song in "repeat after me" style once or twice and then all together once.</a:t>
            </a:r>
            <a:endParaRPr lang="en-US" dirty="0"/>
          </a:p>
          <a:p>
            <a:endParaRPr lang="en-US" b="1">
              <a:cs typeface="Calibri"/>
            </a:endParaRPr>
          </a:p>
          <a:p>
            <a:r>
              <a:rPr lang="en-US" b="1" dirty="0">
                <a:cs typeface="Calibri"/>
              </a:rPr>
              <a:t>Song lyrics and motions (tune of "I'm a little teapot")</a:t>
            </a:r>
            <a:endParaRPr lang="en-US" dirty="0"/>
          </a:p>
          <a:p>
            <a:endParaRPr lang="en-US" b="1">
              <a:cs typeface="Calibri"/>
            </a:endParaRPr>
          </a:p>
          <a:p>
            <a:r>
              <a:rPr lang="en-US" i="1" dirty="0"/>
              <a:t>I'm a little Daisy </a:t>
            </a:r>
            <a:r>
              <a:rPr lang="en-US" dirty="0"/>
              <a:t>(fingers spread, at side of face, head tilted)</a:t>
            </a:r>
            <a:br>
              <a:rPr lang="en-US">
                <a:cs typeface="+mn-lt"/>
              </a:rPr>
            </a:br>
            <a:r>
              <a:rPr lang="en-US" dirty="0"/>
              <a:t>Dressed in blue (hands pick at chest of uniform smock)</a:t>
            </a:r>
            <a:br>
              <a:rPr lang="en-US">
                <a:cs typeface="+mn-lt"/>
              </a:rPr>
            </a:br>
            <a:r>
              <a:rPr lang="en-US" dirty="0"/>
              <a:t>I am a Girl Scout (make 3 fingered sign)</a:t>
            </a:r>
            <a:br>
              <a:rPr lang="en-US">
                <a:cs typeface="+mn-lt"/>
              </a:rPr>
            </a:br>
            <a:r>
              <a:rPr lang="en-US" dirty="0"/>
              <a:t>You are too (point to neighbor)</a:t>
            </a:r>
            <a:br>
              <a:rPr lang="en-US">
                <a:cs typeface="+mn-lt"/>
              </a:rPr>
            </a:br>
            <a:r>
              <a:rPr lang="en-US" dirty="0"/>
              <a:t>When I go to meetings (hands out, palms up)</a:t>
            </a:r>
            <a:br>
              <a:rPr lang="en-US">
                <a:cs typeface="+mn-lt"/>
              </a:rPr>
            </a:br>
            <a:r>
              <a:rPr lang="en-US" dirty="0"/>
              <a:t>I sing and shout (hands cup around mouth)</a:t>
            </a:r>
            <a:br>
              <a:rPr lang="en-US">
                <a:cs typeface="+mn-lt"/>
              </a:rPr>
            </a:br>
            <a:r>
              <a:rPr lang="en-US" dirty="0"/>
              <a:t>I love being a Daisy Girl Scout (make a heart with hands or clap hands together)</a:t>
            </a:r>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64</a:t>
            </a:fld>
            <a:endParaRPr lang="en-US"/>
          </a:p>
        </p:txBody>
      </p:sp>
    </p:spTree>
    <p:extLst>
      <p:ext uri="{BB962C8B-B14F-4D97-AF65-F5344CB8AC3E}">
        <p14:creationId xmlns:p14="http://schemas.microsoft.com/office/powerpoint/2010/main" val="2510067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"Wheel of Names" tool that you can edit and use to assign </a:t>
            </a:r>
            <a:r>
              <a:rPr lang="en-US" dirty="0" err="1"/>
              <a:t>Kapers</a:t>
            </a:r>
            <a:r>
              <a:rPr lang="en-US" dirty="0"/>
              <a:t> or pick a girl at random for any reason—maybe to share first for an activity, or pick a song for the group to sing, etc.</a:t>
            </a:r>
          </a:p>
          <a:p>
            <a:r>
              <a:rPr lang="en-US" dirty="0">
                <a:hlinkClick r:id="rId3"/>
              </a:rPr>
              <a:t>https://wheelofnames.com/?fbclid=IwAR3B_y1iUK-VdEV0EMO6bpU653xTivfnrcvKS1o_y5eb98lqlqib6cwiG4E</a:t>
            </a:r>
            <a:endParaRPr lang="en-US" dirty="0"/>
          </a:p>
          <a:p>
            <a:endParaRPr lang="en-US" dirty="0"/>
          </a:p>
          <a:p>
            <a:r>
              <a:rPr lang="en-US" dirty="0"/>
              <a:t>Please edit this slide with the girls’ names in your troop. There are extra name boxes beside the slide.  You may not want to have all of these roles. To delete a role, click on the box where the job is listed and delete the text.  Or you can drag text boxes off the slide and they will not be visible while presenting.</a:t>
            </a:r>
            <a:endParaRPr lang="en-US" dirty="0">
              <a:cs typeface="Calibri" panose="020F0502020204030204"/>
            </a:endParaRPr>
          </a:p>
          <a:p>
            <a:endParaRPr lang="en-US" b="1" dirty="0">
              <a:cs typeface="Calibri"/>
            </a:endParaRPr>
          </a:p>
          <a:p>
            <a:endParaRPr lang="en-US" i="1" dirty="0">
              <a:cs typeface="Calibri"/>
            </a:endParaRPr>
          </a:p>
          <a:p>
            <a:r>
              <a:rPr lang="en-US" dirty="0">
                <a:cs typeface="Calibri"/>
              </a:rPr>
              <a:t>Possible jobs with descriptions:</a:t>
            </a:r>
          </a:p>
          <a:p>
            <a:r>
              <a:rPr lang="en-US" dirty="0">
                <a:cs typeface="Calibri"/>
              </a:rPr>
              <a:t>Promise Leader: Leads the group is saying the GS Promise. The girl starts the Promise "On my honor.." and the rest of the girls join in.</a:t>
            </a:r>
          </a:p>
          <a:p>
            <a:r>
              <a:rPr lang="en-US" dirty="0">
                <a:cs typeface="Calibri"/>
              </a:rPr>
              <a:t>Reporter: Reports back to the group a summary of what we did at the previous meeting.</a:t>
            </a:r>
          </a:p>
          <a:p>
            <a:r>
              <a:rPr lang="en-US" dirty="0">
                <a:cs typeface="Calibri"/>
              </a:rPr>
              <a:t>Clean up Captain: After snack or craft, leads the group and encourages them to clean up their surroundings. "A Girl Scout always leaves a place cleaner than she found it"</a:t>
            </a:r>
            <a:endParaRPr lang="en-US" dirty="0"/>
          </a:p>
          <a:p>
            <a:r>
              <a:rPr lang="en-US" dirty="0">
                <a:cs typeface="Calibri"/>
              </a:rPr>
              <a:t>Supply Checker: Reminds other scouts of the supplies needed for that meeting in the beginning. Check to make sure everyone has everything they need and helps to come up with alternatives if missing supplies.</a:t>
            </a:r>
          </a:p>
          <a:p>
            <a:r>
              <a:rPr lang="en-US" dirty="0">
                <a:cs typeface="Calibri"/>
              </a:rPr>
              <a:t>Song Leader:  Starts the song for the group or leads the song in repeat after me.</a:t>
            </a:r>
          </a:p>
          <a:p>
            <a:r>
              <a:rPr lang="en-US" dirty="0">
                <a:cs typeface="Calibri"/>
              </a:rPr>
              <a:t>Joke Teller: Brings 1 or 2 jokes to the meeting to share with the troop</a:t>
            </a:r>
          </a:p>
          <a:p>
            <a:r>
              <a:rPr lang="en-US" dirty="0">
                <a:cs typeface="Calibri"/>
              </a:rPr>
              <a:t>Friendship Squeeze Starter:  Once girls are crossing their arms, she tells the girls to close their eyes and make a wish and squeeze once.</a:t>
            </a:r>
            <a:endParaRPr lang="en-US" dirty="0"/>
          </a:p>
          <a:p>
            <a:endParaRPr lang="en-US" dirty="0"/>
          </a:p>
          <a:p>
            <a:r>
              <a:rPr lang="en-US" dirty="0">
                <a:cs typeface="Calibri"/>
              </a:rPr>
              <a:t>For next week, you can copy this slide and drag it down to near the beginning of next meeting. Right click, select “Duplicate Slide”, then click and hold the new slide to drag it. </a:t>
            </a:r>
          </a:p>
          <a:p>
            <a:endParaRPr lang="en-US" dirty="0"/>
          </a:p>
          <a:p>
            <a:endParaRPr lang="en-US" dirty="0"/>
          </a:p>
          <a:p>
            <a:endParaRPr lang="en-US" dirty="0"/>
          </a:p>
          <a:p>
            <a:endParaRPr lang="en-US" dirty="0"/>
          </a:p>
          <a:p>
            <a:endParaRPr lang="en-US" b="1"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7</a:t>
            </a:fld>
            <a:endParaRPr lang="en-US"/>
          </a:p>
        </p:txBody>
      </p:sp>
    </p:spTree>
    <p:extLst>
      <p:ext uri="{BB962C8B-B14F-4D97-AF65-F5344CB8AC3E}">
        <p14:creationId xmlns:p14="http://schemas.microsoft.com/office/powerpoint/2010/main" val="1552696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Optional song you can add in. </a:t>
            </a:r>
            <a:endParaRPr lang="en-US" dirty="0"/>
          </a:p>
          <a:p>
            <a:endParaRPr lang="en-US">
              <a:cs typeface="Calibri"/>
            </a:endParaRPr>
          </a:p>
          <a:p>
            <a:r>
              <a:rPr lang="en-US" dirty="0">
                <a:cs typeface="Calibri"/>
              </a:rPr>
              <a:t>To the tune of super-</a:t>
            </a:r>
            <a:r>
              <a:rPr lang="en-US" dirty="0" err="1">
                <a:cs typeface="Calibri"/>
              </a:rPr>
              <a:t>cali</a:t>
            </a:r>
            <a:r>
              <a:rPr lang="en-US" dirty="0">
                <a:cs typeface="Calibri"/>
              </a:rPr>
              <a:t>-</a:t>
            </a:r>
            <a:r>
              <a:rPr lang="en-US" dirty="0" err="1">
                <a:cs typeface="Calibri"/>
              </a:rPr>
              <a:t>fragilistic-expialidocious</a:t>
            </a:r>
            <a:r>
              <a:rPr lang="en-US" dirty="0">
                <a:cs typeface="Calibri"/>
              </a:rPr>
              <a:t> (from Mary Poppins, for reference: </a:t>
            </a:r>
            <a:r>
              <a:rPr lang="en-US" dirty="0">
                <a:hlinkClick r:id="rId3"/>
              </a:rPr>
              <a:t>https://www.youtube.com/watch?v=rihNRTTcztQ</a:t>
            </a:r>
            <a:r>
              <a:rPr lang="en-US" dirty="0"/>
              <a:t> ) </a:t>
            </a:r>
          </a:p>
          <a:p>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65</a:t>
            </a:fld>
            <a:endParaRPr lang="en-US"/>
          </a:p>
        </p:txBody>
      </p:sp>
    </p:spTree>
    <p:extLst>
      <p:ext uri="{BB962C8B-B14F-4D97-AF65-F5344CB8AC3E}">
        <p14:creationId xmlns:p14="http://schemas.microsoft.com/office/powerpoint/2010/main" val="15260701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Click link in the slide to access the Song Book PDF.</a:t>
            </a: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833926A0-22F4-4BDC-B1F1-BFBA86BB3E1E}" type="slidenum">
              <a:rPr lang="en-US" smtClean="0"/>
              <a:t>72</a:t>
            </a:fld>
            <a:endParaRPr lang="en-US"/>
          </a:p>
        </p:txBody>
      </p:sp>
    </p:spTree>
    <p:extLst>
      <p:ext uri="{BB962C8B-B14F-4D97-AF65-F5344CB8AC3E}">
        <p14:creationId xmlns:p14="http://schemas.microsoft.com/office/powerpoint/2010/main" val="23495550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Template for Closing Song for troop meetings, copy lyrics intro purple box if girls can read</a:t>
            </a:r>
          </a:p>
        </p:txBody>
      </p:sp>
      <p:sp>
        <p:nvSpPr>
          <p:cNvPr id="4" name="Slide Number Placeholder 3"/>
          <p:cNvSpPr>
            <a:spLocks noGrp="1"/>
          </p:cNvSpPr>
          <p:nvPr>
            <p:ph type="sldNum" sz="quarter" idx="5"/>
          </p:nvPr>
        </p:nvSpPr>
        <p:spPr/>
        <p:txBody>
          <a:bodyPr/>
          <a:lstStyle/>
          <a:p>
            <a:fld id="{833926A0-22F4-4BDC-B1F1-BFBA86BB3E1E}" type="slidenum">
              <a:rPr lang="en-US" smtClean="0"/>
              <a:t>73</a:t>
            </a:fld>
            <a:endParaRPr lang="en-US"/>
          </a:p>
        </p:txBody>
      </p:sp>
    </p:spTree>
    <p:extLst>
      <p:ext uri="{BB962C8B-B14F-4D97-AF65-F5344CB8AC3E}">
        <p14:creationId xmlns:p14="http://schemas.microsoft.com/office/powerpoint/2010/main" val="18664554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following "Dead Daisies..." Slides have prewritten emails that you can alter to send as follow up emails after your meetings.</a:t>
            </a:r>
            <a:endParaRPr lang="en-US" dirty="0"/>
          </a:p>
        </p:txBody>
      </p:sp>
      <p:sp>
        <p:nvSpPr>
          <p:cNvPr id="4" name="Slide Number Placeholder 3"/>
          <p:cNvSpPr>
            <a:spLocks noGrp="1"/>
          </p:cNvSpPr>
          <p:nvPr>
            <p:ph type="sldNum" sz="quarter" idx="5"/>
          </p:nvPr>
        </p:nvSpPr>
        <p:spPr/>
        <p:txBody>
          <a:bodyPr/>
          <a:lstStyle/>
          <a:p>
            <a:fld id="{833926A0-22F4-4BDC-B1F1-BFBA86BB3E1E}" type="slidenum">
              <a:rPr lang="en-US" smtClean="0"/>
              <a:t>74</a:t>
            </a:fld>
            <a:endParaRPr lang="en-US"/>
          </a:p>
        </p:txBody>
      </p:sp>
    </p:spTree>
    <p:extLst>
      <p:ext uri="{BB962C8B-B14F-4D97-AF65-F5344CB8AC3E}">
        <p14:creationId xmlns:p14="http://schemas.microsoft.com/office/powerpoint/2010/main" val="4621006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Send Follow-up Email within 24 hours of the meeting: (</a:t>
            </a:r>
            <a:r>
              <a:rPr lang="en-US" b="1" u="sng" dirty="0"/>
              <a:t>edit underlined text accordingly</a:t>
            </a:r>
            <a:r>
              <a:rPr lang="en-US" b="1" dirty="0"/>
              <a:t>)</a:t>
            </a:r>
            <a:endParaRPr lang="en-US" b="1" dirty="0">
              <a:cs typeface="Calibri"/>
            </a:endParaRPr>
          </a:p>
          <a:p>
            <a:endParaRPr lang="en-US" dirty="0"/>
          </a:p>
          <a:p>
            <a:endParaRPr lang="en-US" dirty="0">
              <a:cs typeface="Calibri"/>
            </a:endParaRPr>
          </a:p>
          <a:p>
            <a:r>
              <a:rPr lang="en-US" dirty="0">
                <a:cs typeface="Calibri"/>
              </a:rPr>
              <a:t>Dear Daisies,</a:t>
            </a:r>
          </a:p>
          <a:p>
            <a:r>
              <a:rPr lang="en-US" dirty="0">
                <a:cs typeface="Calibri"/>
              </a:rPr>
              <a:t>You did a great job at your first Daisy Meeting!  We earned our Promise Center (our very first badge!) and played some fun games to learn more about Girl Scouts and our founder, Juliette Gordon Low. We voted for a fun activity for next meeting to be </a:t>
            </a:r>
            <a:r>
              <a:rPr lang="en-US" u="sng" dirty="0">
                <a:cs typeface="Calibri"/>
              </a:rPr>
              <a:t>(a Scavenger Hunt or Show and Tell</a:t>
            </a:r>
            <a:r>
              <a:rPr lang="en-US" dirty="0">
                <a:cs typeface="Calibri"/>
              </a:rPr>
              <a:t>).  </a:t>
            </a:r>
            <a:r>
              <a:rPr lang="en-US" u="sng" dirty="0">
                <a:cs typeface="Calibri"/>
              </a:rPr>
              <a:t>(if Show and Tell: So remember to bring something to the next meeting to show all our Daisy friends and tell us why it's special to you!</a:t>
            </a:r>
            <a:r>
              <a:rPr lang="en-US" dirty="0">
                <a:cs typeface="Calibri"/>
              </a:rPr>
              <a:t>) Remember, until next meeting, your challenge is to think about ways you are friendly and helpful to those around you.  </a:t>
            </a:r>
          </a:p>
          <a:p>
            <a:r>
              <a:rPr lang="en-US" dirty="0">
                <a:cs typeface="Calibri"/>
              </a:rPr>
              <a:t>Supplies to bring to next meeting are:</a:t>
            </a:r>
          </a:p>
          <a:p>
            <a:pPr marL="342900" indent="-342900">
              <a:buFont typeface="Arial,Sans-Serif"/>
              <a:buChar char="•"/>
            </a:pPr>
            <a:r>
              <a:rPr lang="en-US" dirty="0"/>
              <a:t>Colored markers or crayons or colored pencils</a:t>
            </a:r>
            <a:endParaRPr lang="en-US" dirty="0">
              <a:cs typeface="Calibri"/>
            </a:endParaRPr>
          </a:p>
          <a:p>
            <a:pPr marL="342900" indent="-342900">
              <a:buFont typeface="Arial,Sans-Serif"/>
              <a:buChar char="•"/>
            </a:pPr>
            <a:r>
              <a:rPr lang="en-US" dirty="0"/>
              <a:t>Colored or white paper</a:t>
            </a:r>
            <a:endParaRPr lang="en-US" dirty="0">
              <a:cs typeface="Calibri"/>
            </a:endParaRPr>
          </a:p>
          <a:p>
            <a:pPr marL="342900" indent="-342900">
              <a:buFont typeface="Arial,Sans-Serif"/>
              <a:buChar char="•"/>
            </a:pPr>
            <a:r>
              <a:rPr lang="en-US" dirty="0"/>
              <a:t>Scissors</a:t>
            </a:r>
            <a:endParaRPr lang="en-US" dirty="0">
              <a:cs typeface="Calibri"/>
            </a:endParaRPr>
          </a:p>
          <a:p>
            <a:pPr marL="342900" indent="-342900">
              <a:buFont typeface="Arial,Sans-Serif"/>
              <a:buChar char="•"/>
            </a:pPr>
            <a:r>
              <a:rPr lang="en-US" dirty="0"/>
              <a:t>Glue or tape</a:t>
            </a:r>
            <a:endParaRPr lang="en-US" dirty="0">
              <a:cs typeface="Calibri"/>
            </a:endParaRPr>
          </a:p>
          <a:p>
            <a:endParaRPr lang="en-US" dirty="0">
              <a:cs typeface="Calibri"/>
            </a:endParaRPr>
          </a:p>
          <a:p>
            <a:r>
              <a:rPr lang="en-US" dirty="0">
                <a:cs typeface="Calibri"/>
              </a:rPr>
              <a:t>I can't wait to see you again, Daisies!  We will meet again at </a:t>
            </a:r>
            <a:r>
              <a:rPr lang="en-US" u="sng" dirty="0">
                <a:cs typeface="Calibri"/>
              </a:rPr>
              <a:t>(Date and Time)</a:t>
            </a:r>
            <a:r>
              <a:rPr lang="en-US" dirty="0">
                <a:cs typeface="Calibri"/>
              </a:rPr>
              <a:t> and use this link: </a:t>
            </a:r>
            <a:r>
              <a:rPr lang="en-US" u="sng" dirty="0">
                <a:cs typeface="Calibri"/>
              </a:rPr>
              <a:t>(Zoom link)</a:t>
            </a:r>
            <a:r>
              <a:rPr lang="en-US" dirty="0">
                <a:cs typeface="Calibri"/>
              </a:rPr>
              <a:t>. </a:t>
            </a:r>
          </a:p>
          <a:p>
            <a:endParaRPr lang="en-US" dirty="0">
              <a:cs typeface="Calibri"/>
            </a:endParaRPr>
          </a:p>
          <a:p>
            <a:endParaRPr lang="en-US" dirty="0">
              <a:cs typeface="Calibri"/>
            </a:endParaRPr>
          </a:p>
          <a:p>
            <a:r>
              <a:rPr lang="en-US" b="1" dirty="0">
                <a:cs typeface="Calibri"/>
              </a:rPr>
              <a:t>Send a reminder email the day before the meeting—send the same email but add this at the beginning:</a:t>
            </a:r>
          </a:p>
          <a:p>
            <a:endParaRPr lang="en-US" dirty="0">
              <a:cs typeface="Calibri"/>
            </a:endParaRPr>
          </a:p>
          <a:p>
            <a:r>
              <a:rPr lang="en-US" dirty="0">
                <a:cs typeface="Calibri"/>
              </a:rPr>
              <a:t>Hi Daisies! This is a reminder that we are meeting with our Troop friends tomorrow at </a:t>
            </a:r>
            <a:r>
              <a:rPr lang="en-US" u="sng" dirty="0">
                <a:cs typeface="Calibri"/>
              </a:rPr>
              <a:t>(time)</a:t>
            </a:r>
            <a:r>
              <a:rPr lang="en-US" dirty="0">
                <a:cs typeface="Calibri"/>
              </a:rPr>
              <a:t>. Please let me know if you can't come to the meeting.</a:t>
            </a:r>
          </a:p>
          <a:p>
            <a:endParaRPr lang="en-US" dirty="0">
              <a:cs typeface="Calibri"/>
            </a:endParaRPr>
          </a:p>
          <a:p>
            <a:r>
              <a:rPr lang="en-US" dirty="0">
                <a:cs typeface="Calibri"/>
              </a:rPr>
              <a:t>See you soon!</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75</a:t>
            </a:fld>
            <a:endParaRPr lang="en-US"/>
          </a:p>
        </p:txBody>
      </p:sp>
    </p:spTree>
    <p:extLst>
      <p:ext uri="{BB962C8B-B14F-4D97-AF65-F5344CB8AC3E}">
        <p14:creationId xmlns:p14="http://schemas.microsoft.com/office/powerpoint/2010/main" val="16989722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Send Follow-up Email within 24 hours of the meeting: (</a:t>
            </a:r>
            <a:r>
              <a:rPr lang="en-US" b="1" u="sng" dirty="0"/>
              <a:t>edit underlined text accordingly</a:t>
            </a:r>
            <a:r>
              <a:rPr lang="en-US" b="1" dirty="0"/>
              <a:t>)</a:t>
            </a:r>
            <a:endParaRPr lang="en-US" dirty="0"/>
          </a:p>
          <a:p>
            <a:endParaRPr lang="en-US" dirty="0"/>
          </a:p>
          <a:p>
            <a:endParaRPr lang="en-US" dirty="0"/>
          </a:p>
          <a:p>
            <a:r>
              <a:rPr lang="en-US" dirty="0"/>
              <a:t>Dear Daisies,</a:t>
            </a:r>
          </a:p>
          <a:p>
            <a:endParaRPr lang="en-US" dirty="0">
              <a:cs typeface="Calibri"/>
            </a:endParaRPr>
          </a:p>
          <a:p>
            <a:r>
              <a:rPr lang="en-US" dirty="0"/>
              <a:t>You did a great job at our Daisy Meeting! Today, we worked on earning our Friendly and Helpful Petal by listening to </a:t>
            </a:r>
            <a:r>
              <a:rPr lang="en-US" dirty="0" err="1"/>
              <a:t>Sunny's</a:t>
            </a:r>
            <a:r>
              <a:rPr lang="en-US" dirty="0"/>
              <a:t> story and creating a mural. We also learned a fun song to sing called Make New Friends.</a:t>
            </a:r>
            <a:endParaRPr lang="en-US" dirty="0">
              <a:cs typeface="Calibri" panose="020F0502020204030204"/>
            </a:endParaRPr>
          </a:p>
          <a:p>
            <a:endParaRPr lang="en-US" dirty="0"/>
          </a:p>
          <a:p>
            <a:r>
              <a:rPr lang="en-US" dirty="0"/>
              <a:t>Supplies to bring to next meeting are:</a:t>
            </a:r>
            <a:endParaRPr lang="en-US" dirty="0">
              <a:cs typeface="Calibri" panose="020F0502020204030204"/>
            </a:endParaRPr>
          </a:p>
          <a:p>
            <a:pPr marL="342900" indent="-342900">
              <a:buFont typeface="Arial,Sans-Serif"/>
              <a:buChar char="•"/>
            </a:pPr>
            <a:r>
              <a:rPr lang="en-US" dirty="0"/>
              <a:t>Colored markers or crayons or colored pencils</a:t>
            </a:r>
            <a:endParaRPr lang="en-US" dirty="0">
              <a:cs typeface="Calibri" panose="020F0502020204030204"/>
            </a:endParaRPr>
          </a:p>
          <a:p>
            <a:pPr marL="342900" indent="-342900">
              <a:buFont typeface="Arial,Sans-Serif"/>
              <a:buChar char="•"/>
            </a:pPr>
            <a:r>
              <a:rPr lang="en-US" dirty="0"/>
              <a:t>Paper</a:t>
            </a:r>
            <a:endParaRPr lang="en-US" dirty="0">
              <a:cs typeface="Calibri" panose="020F0502020204030204"/>
            </a:endParaRPr>
          </a:p>
          <a:p>
            <a:endParaRPr lang="en-US" dirty="0">
              <a:cs typeface="Calibri" panose="020F0502020204030204"/>
            </a:endParaRPr>
          </a:p>
          <a:p>
            <a:r>
              <a:rPr lang="en-US" dirty="0"/>
              <a:t>Also, do you remember what your Kaper (job) is for our next meeting?  Be ready at the next meeting to do your Kaper! Below is a list of who is doing which Kaper at the next meeting and what that job means:</a:t>
            </a:r>
            <a:endParaRPr lang="en-US" dirty="0">
              <a:cs typeface="Calibri"/>
            </a:endParaRPr>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endParaRPr lang="en-US" dirty="0"/>
          </a:p>
          <a:p>
            <a:endParaRPr lang="en-US" dirty="0"/>
          </a:p>
          <a:p>
            <a:r>
              <a:rPr lang="en-US" b="1" dirty="0"/>
              <a:t>Kaper Descriptions:</a:t>
            </a:r>
            <a:r>
              <a:rPr lang="en-US" dirty="0"/>
              <a:t> </a:t>
            </a:r>
            <a:r>
              <a:rPr lang="en-US" u="sng" dirty="0"/>
              <a:t>(delete ones you are not using)</a:t>
            </a:r>
            <a:endParaRPr lang="en-US" dirty="0"/>
          </a:p>
          <a:p>
            <a:r>
              <a:rPr lang="en-US" dirty="0"/>
              <a:t>Promise Leader: Leads the group in saying the GS Promise. The girl starts the Promise "On my honor.." and the rest of the girls join in.</a:t>
            </a:r>
            <a:endParaRPr lang="en-US" dirty="0">
              <a:cs typeface="Calibri"/>
            </a:endParaRPr>
          </a:p>
          <a:p>
            <a:r>
              <a:rPr lang="en-US" dirty="0"/>
              <a:t>Reporter: Reports back to the group a summary of what we did at the previous meeting.</a:t>
            </a:r>
            <a:endParaRPr lang="en-US" dirty="0">
              <a:cs typeface="Calibri"/>
            </a:endParaRPr>
          </a:p>
          <a:p>
            <a:r>
              <a:rPr lang="en-US" dirty="0"/>
              <a:t>Clean up Captain: After snack or craft, leads the group and encourages them to clean up their surroundings. "A Girl Scout always leaves a place cleaner than she found it."</a:t>
            </a:r>
            <a:endParaRPr lang="en-US" dirty="0">
              <a:cs typeface="Calibri"/>
            </a:endParaRPr>
          </a:p>
          <a:p>
            <a:r>
              <a:rPr lang="en-US" dirty="0"/>
              <a:t>Supply Checker: Reminds other Girl Scouts of the supplies needed for that meeting in the beginning. Check to make sure everyone has everything they need and helps to come up with alternatives if missing supplies.</a:t>
            </a:r>
            <a:endParaRPr lang="en-US" dirty="0">
              <a:cs typeface="Calibri"/>
            </a:endParaRPr>
          </a:p>
          <a:p>
            <a:r>
              <a:rPr lang="en-US" dirty="0"/>
              <a:t>Song Leader: Starts the song for the group or leads the song in repeat after me.</a:t>
            </a:r>
            <a:endParaRPr lang="en-US" dirty="0">
              <a:cs typeface="Calibri"/>
            </a:endParaRPr>
          </a:p>
          <a:p>
            <a:r>
              <a:rPr lang="en-US" dirty="0"/>
              <a:t>Joke Teller: Brings 1 or 2 jokes to the meeting to share with the troop</a:t>
            </a:r>
            <a:endParaRPr lang="en-US" dirty="0">
              <a:cs typeface="Calibri"/>
            </a:endParaRPr>
          </a:p>
          <a:p>
            <a:r>
              <a:rPr lang="en-US" dirty="0"/>
              <a:t>Friendship Squeeze Starter: When girls are crossing their arms, she tells the girls to close their eyes and make a wish and squeeze once.</a:t>
            </a:r>
            <a:endParaRPr lang="en-US" dirty="0">
              <a:cs typeface="Calibri"/>
            </a:endParaRPr>
          </a:p>
          <a:p>
            <a:endParaRPr lang="en-US" dirty="0"/>
          </a:p>
          <a:p>
            <a:r>
              <a:rPr lang="en-US" dirty="0"/>
              <a:t>I can't wait to see you again, Daisies!  We will meet again at </a:t>
            </a:r>
            <a:r>
              <a:rPr lang="en-US" u="sng" dirty="0"/>
              <a:t>(Date and Time)</a:t>
            </a:r>
            <a:r>
              <a:rPr lang="en-US" dirty="0"/>
              <a:t> and use this link: </a:t>
            </a:r>
            <a:r>
              <a:rPr lang="en-US" u="sng" dirty="0"/>
              <a:t>(Zoom link)</a:t>
            </a:r>
            <a:r>
              <a:rPr lang="en-US" dirty="0"/>
              <a:t>. </a:t>
            </a:r>
            <a:endParaRPr lang="en-US" dirty="0">
              <a:cs typeface="Calibri"/>
            </a:endParaRPr>
          </a:p>
          <a:p>
            <a:endParaRPr lang="en-US" dirty="0"/>
          </a:p>
          <a:p>
            <a:endParaRPr lang="en-US" dirty="0"/>
          </a:p>
          <a:p>
            <a:endParaRPr lang="en-US" dirty="0"/>
          </a:p>
          <a:p>
            <a:r>
              <a:rPr lang="en-US" b="1" dirty="0"/>
              <a:t>Send a reminder email the day before the meeting—send the same email but add this at the beginning:</a:t>
            </a:r>
            <a:endParaRPr lang="en-US" dirty="0"/>
          </a:p>
          <a:p>
            <a:endParaRPr lang="en-US" dirty="0"/>
          </a:p>
          <a:p>
            <a:r>
              <a:rPr lang="en-US" dirty="0"/>
              <a:t>Hi Daisies! This is a reminder that we are meeting with our Troop friends tomorrow at </a:t>
            </a:r>
            <a:r>
              <a:rPr lang="en-US" u="sng" dirty="0"/>
              <a:t>(time)</a:t>
            </a:r>
            <a:r>
              <a:rPr lang="en-US" dirty="0"/>
              <a:t>. Please let me know if you can't come to the meeting.</a:t>
            </a:r>
            <a:endParaRPr lang="en-US" dirty="0">
              <a:cs typeface="Calibri"/>
            </a:endParaRPr>
          </a:p>
          <a:p>
            <a:endParaRPr lang="en-US" dirty="0"/>
          </a:p>
          <a:p>
            <a:r>
              <a:rPr lang="en-US" dirty="0"/>
              <a:t>See you soon!</a:t>
            </a:r>
            <a:endParaRPr lang="en-US" dirty="0">
              <a:cs typeface="Calibri"/>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76</a:t>
            </a:fld>
            <a:endParaRPr lang="en-US"/>
          </a:p>
        </p:txBody>
      </p:sp>
    </p:spTree>
    <p:extLst>
      <p:ext uri="{BB962C8B-B14F-4D97-AF65-F5344CB8AC3E}">
        <p14:creationId xmlns:p14="http://schemas.microsoft.com/office/powerpoint/2010/main" val="36692569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Send Follow-up Email within 24 hours of the meeting: (</a:t>
            </a:r>
            <a:r>
              <a:rPr lang="en-US" b="1" u="sng" dirty="0"/>
              <a:t>edit underlined text accordingly</a:t>
            </a:r>
            <a:r>
              <a:rPr lang="en-US" b="1" dirty="0"/>
              <a:t>)</a:t>
            </a:r>
            <a:endParaRPr lang="en-US" dirty="0"/>
          </a:p>
          <a:p>
            <a:endParaRPr lang="en-US" dirty="0"/>
          </a:p>
          <a:p>
            <a:endParaRPr lang="en-US" dirty="0"/>
          </a:p>
          <a:p>
            <a:r>
              <a:rPr lang="en-US" dirty="0"/>
              <a:t>Dear Daisies,</a:t>
            </a:r>
          </a:p>
          <a:p>
            <a:endParaRPr lang="en-US" dirty="0">
              <a:cs typeface="Calibri"/>
            </a:endParaRPr>
          </a:p>
          <a:p>
            <a:r>
              <a:rPr lang="en-US" dirty="0"/>
              <a:t>You did a great job at our Daisy Meeting! Today, we worked on earning our Friendly and Helpful Petal by playing a fun game with body motions. We also voted this week to do a Daisy Pledge together to practice being friendly and helpful by (</a:t>
            </a:r>
            <a:r>
              <a:rPr lang="en-US" u="sng" dirty="0"/>
              <a:t>write what the girls voted on for their pledge).</a:t>
            </a:r>
            <a:r>
              <a:rPr lang="en-US" dirty="0"/>
              <a:t> Remember, before next meeting, your challenge is to write a card or draw a picture to thank someone who helps you!  </a:t>
            </a:r>
            <a:endParaRPr lang="en-US" u="sng" dirty="0">
              <a:cs typeface="Calibri" panose="020F0502020204030204"/>
            </a:endParaRPr>
          </a:p>
          <a:p>
            <a:r>
              <a:rPr lang="en-US" dirty="0"/>
              <a:t>Supplies to bring to next meeting are:</a:t>
            </a:r>
            <a:endParaRPr lang="en-US" dirty="0">
              <a:cs typeface="Calibri"/>
            </a:endParaRPr>
          </a:p>
          <a:p>
            <a:pPr marL="342900" indent="-342900">
              <a:buFont typeface="Arial,Sans-Serif"/>
              <a:buChar char="•"/>
            </a:pPr>
            <a:r>
              <a:rPr lang="en-US" dirty="0"/>
              <a:t>Colored markers or crayons or colored pencils</a:t>
            </a:r>
            <a:endParaRPr lang="en-US" dirty="0">
              <a:cs typeface="Calibri"/>
            </a:endParaRPr>
          </a:p>
          <a:p>
            <a:pPr marL="342900" indent="-342900">
              <a:buFont typeface="Arial,Sans-Serif"/>
              <a:buChar char="•"/>
            </a:pPr>
            <a:r>
              <a:rPr lang="en-US" dirty="0"/>
              <a:t>Paper</a:t>
            </a:r>
            <a:endParaRPr lang="en-US" dirty="0">
              <a:cs typeface="Calibri"/>
            </a:endParaRPr>
          </a:p>
          <a:p>
            <a:pPr marL="342900" indent="-342900">
              <a:buFont typeface="Arial,Sans-Serif"/>
              <a:buChar char="•"/>
            </a:pPr>
            <a:r>
              <a:rPr lang="en-US" dirty="0">
                <a:cs typeface="Calibri"/>
              </a:rPr>
              <a:t>Daisy Uniform Coloring Sheet </a:t>
            </a:r>
            <a:r>
              <a:rPr lang="en-US" u="sng" dirty="0">
                <a:cs typeface="Calibri"/>
              </a:rPr>
              <a:t>(attached to email or link here)</a:t>
            </a:r>
          </a:p>
          <a:p>
            <a:endParaRPr lang="en-US" dirty="0"/>
          </a:p>
          <a:p>
            <a:r>
              <a:rPr lang="en-US" dirty="0"/>
              <a:t>Also, do you remember what your Kaper (job) is for our next meeting?  Be ready at the next meeting to do your Kaper! Below is a list of who is doing which Kaper at the next meeting and what that job means:</a:t>
            </a:r>
            <a:endParaRPr lang="en-US" dirty="0">
              <a:cs typeface="Calibri"/>
            </a:endParaRPr>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endParaRPr lang="en-US" dirty="0"/>
          </a:p>
          <a:p>
            <a:r>
              <a:rPr lang="en-US" b="1" dirty="0"/>
              <a:t>Kaper Descriptions:</a:t>
            </a:r>
            <a:r>
              <a:rPr lang="en-US" dirty="0"/>
              <a:t> </a:t>
            </a:r>
            <a:r>
              <a:rPr lang="en-US" u="sng" dirty="0"/>
              <a:t>(delete ones you are not using)</a:t>
            </a:r>
            <a:endParaRPr lang="en-US" dirty="0"/>
          </a:p>
          <a:p>
            <a:r>
              <a:rPr lang="en-US" dirty="0"/>
              <a:t>Promise Leader: Leads the group is saying the GS Promise. The girl starts the Promise "On my honor.." and the rest of the girls join in.</a:t>
            </a:r>
            <a:endParaRPr lang="en-US" dirty="0">
              <a:cs typeface="Calibri"/>
            </a:endParaRPr>
          </a:p>
          <a:p>
            <a:r>
              <a:rPr lang="en-US" dirty="0"/>
              <a:t>Reporter: Reports back to the group a summary of what we did at the previous meeting.</a:t>
            </a:r>
            <a:endParaRPr lang="en-US" dirty="0">
              <a:cs typeface="Calibri"/>
            </a:endParaRPr>
          </a:p>
          <a:p>
            <a:r>
              <a:rPr lang="en-US" dirty="0"/>
              <a:t>Clean up Captain: After snack or craft, leads the group and encourages them to clean up their surroundings. "A Girl Scout always leaves a place cleaner than she found it."</a:t>
            </a:r>
            <a:endParaRPr lang="en-US" dirty="0">
              <a:cs typeface="Calibri"/>
            </a:endParaRPr>
          </a:p>
          <a:p>
            <a:r>
              <a:rPr lang="en-US" dirty="0"/>
              <a:t>Supply Checker: Reminds other scouts of the supplies needed for that meeting in the beginning. Check to make sure everyone has everything they need and helps to come up with alternatives if missing supplies.</a:t>
            </a:r>
            <a:endParaRPr lang="en-US" dirty="0">
              <a:cs typeface="Calibri"/>
            </a:endParaRPr>
          </a:p>
          <a:p>
            <a:r>
              <a:rPr lang="en-US" dirty="0"/>
              <a:t>Song Leader:  Starts the song for the group or leads the song in repeat after me.</a:t>
            </a:r>
            <a:endParaRPr lang="en-US" dirty="0">
              <a:cs typeface="Calibri"/>
            </a:endParaRPr>
          </a:p>
          <a:p>
            <a:r>
              <a:rPr lang="en-US" dirty="0"/>
              <a:t>Joke Teller: Brings 1 or 2 jokes to the meeting to share with the troop</a:t>
            </a:r>
            <a:endParaRPr lang="en-US" dirty="0">
              <a:cs typeface="Calibri"/>
            </a:endParaRPr>
          </a:p>
          <a:p>
            <a:r>
              <a:rPr lang="en-US" dirty="0"/>
              <a:t>Friendship Squeeze Starter: Once girls cross their arms, she tells the girls to close their eyes and make a wish and squeeze once.</a:t>
            </a:r>
            <a:endParaRPr lang="en-US" dirty="0">
              <a:cs typeface="Calibri"/>
            </a:endParaRPr>
          </a:p>
          <a:p>
            <a:endParaRPr lang="en-US" dirty="0"/>
          </a:p>
          <a:p>
            <a:endParaRPr lang="en-US" dirty="0"/>
          </a:p>
          <a:p>
            <a:r>
              <a:rPr lang="en-US" dirty="0"/>
              <a:t>I can't wait to see you again, Daisies!  We will meet again at </a:t>
            </a:r>
            <a:r>
              <a:rPr lang="en-US" u="sng" dirty="0"/>
              <a:t>(Date and Time)</a:t>
            </a:r>
            <a:r>
              <a:rPr lang="en-US" dirty="0"/>
              <a:t> and use this link: </a:t>
            </a:r>
            <a:r>
              <a:rPr lang="en-US" u="sng" dirty="0"/>
              <a:t>(Zoom link)</a:t>
            </a:r>
            <a:r>
              <a:rPr lang="en-US" dirty="0"/>
              <a:t>. </a:t>
            </a:r>
            <a:endParaRPr lang="en-US" dirty="0">
              <a:cs typeface="Calibri"/>
            </a:endParaRPr>
          </a:p>
          <a:p>
            <a:endParaRPr lang="en-US" dirty="0"/>
          </a:p>
          <a:p>
            <a:endParaRPr lang="en-US" dirty="0"/>
          </a:p>
          <a:p>
            <a:endParaRPr lang="en-US" dirty="0"/>
          </a:p>
          <a:p>
            <a:endParaRPr lang="en-US" dirty="0"/>
          </a:p>
          <a:p>
            <a:endParaRPr lang="en-US" dirty="0"/>
          </a:p>
          <a:p>
            <a:r>
              <a:rPr lang="en-US" b="1" dirty="0"/>
              <a:t>Send a reminder email the day before the meeting—send the same email but add this at the beginning:</a:t>
            </a:r>
            <a:endParaRPr lang="en-US" dirty="0"/>
          </a:p>
          <a:p>
            <a:endParaRPr lang="en-US" dirty="0"/>
          </a:p>
          <a:p>
            <a:r>
              <a:rPr lang="en-US" dirty="0"/>
              <a:t>Hi Daisies! This is a reminder that we are meeting with our Troop friends tomorrow at </a:t>
            </a:r>
            <a:r>
              <a:rPr lang="en-US" u="sng" dirty="0"/>
              <a:t>(time)</a:t>
            </a:r>
            <a:r>
              <a:rPr lang="en-US" dirty="0"/>
              <a:t>. Please let me know if you can't come to the meeting.</a:t>
            </a:r>
            <a:endParaRPr lang="en-US" dirty="0">
              <a:cs typeface="Calibri"/>
            </a:endParaRPr>
          </a:p>
          <a:p>
            <a:endParaRPr lang="en-US" dirty="0"/>
          </a:p>
          <a:p>
            <a:r>
              <a:rPr lang="en-US" dirty="0"/>
              <a:t>See you soon!</a:t>
            </a:r>
            <a:endParaRPr lang="en-US" dirty="0">
              <a:cs typeface="Calibri"/>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b="1" dirty="0">
              <a:cs typeface="Calibri"/>
            </a:endParaRPr>
          </a:p>
          <a:p>
            <a:endParaRPr lang="en-US" dirty="0"/>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77</a:t>
            </a:fld>
            <a:endParaRPr lang="en-US"/>
          </a:p>
        </p:txBody>
      </p:sp>
    </p:spTree>
    <p:extLst>
      <p:ext uri="{BB962C8B-B14F-4D97-AF65-F5344CB8AC3E}">
        <p14:creationId xmlns:p14="http://schemas.microsoft.com/office/powerpoint/2010/main" val="23195202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Send Follow-up Email within 24 hours of the meeting: (</a:t>
            </a:r>
            <a:r>
              <a:rPr lang="en-US" b="1" u="sng" dirty="0"/>
              <a:t>edit underlined text accordingly</a:t>
            </a:r>
            <a:r>
              <a:rPr lang="en-US" b="1" dirty="0"/>
              <a:t>)</a:t>
            </a:r>
            <a:endParaRPr lang="en-US" dirty="0"/>
          </a:p>
          <a:p>
            <a:endParaRPr lang="en-US" dirty="0"/>
          </a:p>
          <a:p>
            <a:r>
              <a:rPr lang="en-US" dirty="0"/>
              <a:t>Dear Daisies,</a:t>
            </a:r>
          </a:p>
          <a:p>
            <a:endParaRPr lang="en-US" dirty="0">
              <a:cs typeface="Calibri"/>
            </a:endParaRPr>
          </a:p>
          <a:p>
            <a:r>
              <a:rPr lang="en-US" dirty="0"/>
              <a:t>You did a great job at our Daisy Meeting! Today, we finished our Friendly and Helpful Petal. We also made a paper uniform to see what badges we've earned so far! To earn the Promise Center and the Friendly and Helpful Petal, you:</a:t>
            </a:r>
            <a:endParaRPr lang="en-US" dirty="0">
              <a:cs typeface="Calibri"/>
            </a:endParaRPr>
          </a:p>
          <a:p>
            <a:r>
              <a:rPr lang="en-US" dirty="0"/>
              <a:t>- learned the Girl Scout Promise</a:t>
            </a:r>
          </a:p>
          <a:p>
            <a:r>
              <a:rPr lang="en-US" dirty="0"/>
              <a:t>- worked on your mural about </a:t>
            </a:r>
            <a:r>
              <a:rPr lang="en-US" dirty="0" err="1"/>
              <a:t>Sunny's</a:t>
            </a:r>
            <a:r>
              <a:rPr lang="en-US" dirty="0"/>
              <a:t> story</a:t>
            </a:r>
          </a:p>
          <a:p>
            <a:r>
              <a:rPr lang="en-US" dirty="0"/>
              <a:t>- drew a card for a friend/ family/ neighbor/first responder</a:t>
            </a:r>
          </a:p>
          <a:p>
            <a:r>
              <a:rPr lang="en-US" dirty="0"/>
              <a:t>- decided on a 'Friendly' pledge</a:t>
            </a:r>
          </a:p>
          <a:p>
            <a:endParaRPr lang="en-US" dirty="0"/>
          </a:p>
          <a:p>
            <a:r>
              <a:rPr lang="en-US" dirty="0"/>
              <a:t>You girls should be so proud. You did such an amazing job!</a:t>
            </a:r>
            <a:endParaRPr lang="en-US" dirty="0">
              <a:cs typeface="Calibri"/>
            </a:endParaRPr>
          </a:p>
          <a:p>
            <a:endParaRPr lang="en-US" dirty="0"/>
          </a:p>
          <a:p>
            <a:r>
              <a:rPr lang="en-US" dirty="0"/>
              <a:t>Also, do you remember what your Kaper (job) is for our next meeting?  Be ready next meeting to do your Kaper! Below is a list of who is doing which Kaper next meeting and what that job means:</a:t>
            </a:r>
            <a:endParaRPr lang="en-US" dirty="0">
              <a:cs typeface="Calibri"/>
            </a:endParaRPr>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r>
              <a:rPr lang="en-US" u="sng" dirty="0"/>
              <a:t>(girl's name): (</a:t>
            </a:r>
            <a:r>
              <a:rPr lang="en-US" u="sng" dirty="0" err="1"/>
              <a:t>kaper</a:t>
            </a:r>
            <a:r>
              <a:rPr lang="en-US" u="sng" dirty="0"/>
              <a:t>)</a:t>
            </a:r>
            <a:endParaRPr lang="en-US" dirty="0"/>
          </a:p>
          <a:p>
            <a:endParaRPr lang="en-US" dirty="0"/>
          </a:p>
          <a:p>
            <a:endParaRPr lang="en-US" dirty="0"/>
          </a:p>
          <a:p>
            <a:r>
              <a:rPr lang="en-US" b="1" dirty="0"/>
              <a:t>Kaper Descriptions:</a:t>
            </a:r>
            <a:r>
              <a:rPr lang="en-US" dirty="0"/>
              <a:t> </a:t>
            </a:r>
            <a:r>
              <a:rPr lang="en-US" u="sng" dirty="0"/>
              <a:t>(delete ones you are not using)</a:t>
            </a:r>
            <a:endParaRPr lang="en-US" dirty="0"/>
          </a:p>
          <a:p>
            <a:r>
              <a:rPr lang="en-US" dirty="0"/>
              <a:t>Promise Leader: Leads the group is saying the GS Promise. The girl starts the Promise "On my honor.." and the rest of the girls join in.</a:t>
            </a:r>
            <a:endParaRPr lang="en-US" dirty="0">
              <a:cs typeface="Calibri"/>
            </a:endParaRPr>
          </a:p>
          <a:p>
            <a:r>
              <a:rPr lang="en-US" dirty="0"/>
              <a:t>Reporter: Reports back to the group a summary of what we did at the previous meeting.</a:t>
            </a:r>
            <a:endParaRPr lang="en-US" dirty="0">
              <a:cs typeface="Calibri"/>
            </a:endParaRPr>
          </a:p>
          <a:p>
            <a:r>
              <a:rPr lang="en-US" dirty="0"/>
              <a:t>Clean up Captain: After snack or craft, leads the group and encourages them to clean up their surroundings. "A Girl Scout always leaves a place cleaner than she found it."</a:t>
            </a:r>
            <a:endParaRPr lang="en-US" dirty="0">
              <a:cs typeface="Calibri"/>
            </a:endParaRPr>
          </a:p>
          <a:p>
            <a:r>
              <a:rPr lang="en-US" dirty="0"/>
              <a:t>Supply Checker: Reminds other scouts of the supplies needed for that meeting in the beginning. Check to make sure everyone has everything they need and helps to come up with alternatives if missing supplies.</a:t>
            </a:r>
            <a:endParaRPr lang="en-US" dirty="0">
              <a:cs typeface="Calibri"/>
            </a:endParaRPr>
          </a:p>
          <a:p>
            <a:r>
              <a:rPr lang="en-US" dirty="0"/>
              <a:t>Song Leader:  Starts the song for the group or leads the song in repeat after me.</a:t>
            </a:r>
            <a:endParaRPr lang="en-US" dirty="0">
              <a:cs typeface="Calibri"/>
            </a:endParaRPr>
          </a:p>
          <a:p>
            <a:r>
              <a:rPr lang="en-US" dirty="0"/>
              <a:t>Joke Teller: Brings 1 or 2 jokes to the meeting to share with the troop</a:t>
            </a:r>
            <a:endParaRPr lang="en-US" dirty="0">
              <a:cs typeface="Calibri"/>
            </a:endParaRPr>
          </a:p>
          <a:p>
            <a:r>
              <a:rPr lang="en-US" dirty="0"/>
              <a:t>Friendship Squeeze Starter: Once girls are crossing their arms, she tells the girls to close their eyes and make a wish and squeeze once.</a:t>
            </a:r>
            <a:endParaRPr lang="en-US" dirty="0">
              <a:cs typeface="Calibri"/>
            </a:endParaRPr>
          </a:p>
          <a:p>
            <a:endParaRPr lang="en-US" dirty="0"/>
          </a:p>
          <a:p>
            <a:endParaRPr lang="en-US" dirty="0"/>
          </a:p>
          <a:p>
            <a:r>
              <a:rPr lang="en-US" dirty="0"/>
              <a:t>I can't wait to see you again Daisies!  We will meet again at </a:t>
            </a:r>
            <a:r>
              <a:rPr lang="en-US" u="sng" dirty="0"/>
              <a:t>(Date and Time)</a:t>
            </a:r>
            <a:r>
              <a:rPr lang="en-US" dirty="0"/>
              <a:t> and use this link: </a:t>
            </a:r>
            <a:r>
              <a:rPr lang="en-US" u="sng" dirty="0"/>
              <a:t>(Zoom link)</a:t>
            </a:r>
            <a:r>
              <a:rPr lang="en-US" dirty="0"/>
              <a:t>. </a:t>
            </a:r>
            <a:endParaRPr lang="en-US" dirty="0">
              <a:cs typeface="Calibri"/>
            </a:endParaRPr>
          </a:p>
          <a:p>
            <a:endParaRPr lang="en-US" dirty="0"/>
          </a:p>
          <a:p>
            <a:endParaRPr lang="en-US" dirty="0"/>
          </a:p>
          <a:p>
            <a:endParaRPr lang="en-US" dirty="0"/>
          </a:p>
          <a:p>
            <a:r>
              <a:rPr lang="en-US" b="1" dirty="0"/>
              <a:t>Send a reminder email the day before the meeting—send the same email but add this at the beginning:</a:t>
            </a:r>
            <a:endParaRPr lang="en-US" dirty="0"/>
          </a:p>
          <a:p>
            <a:endParaRPr lang="en-US" dirty="0"/>
          </a:p>
          <a:p>
            <a:r>
              <a:rPr lang="en-US" dirty="0"/>
              <a:t>Hi Daisies! This is a reminder that we are meeting with our Daisy friends tomorrow at </a:t>
            </a:r>
            <a:r>
              <a:rPr lang="en-US" u="sng" dirty="0"/>
              <a:t>(time)</a:t>
            </a:r>
            <a:r>
              <a:rPr lang="en-US" dirty="0"/>
              <a:t>. Please let me know if you can't come to the meeting.</a:t>
            </a:r>
            <a:endParaRPr lang="en-US" dirty="0">
              <a:cs typeface="Calibri"/>
            </a:endParaRPr>
          </a:p>
          <a:p>
            <a:endParaRPr lang="en-US" dirty="0"/>
          </a:p>
          <a:p>
            <a:r>
              <a:rPr lang="en-US" dirty="0"/>
              <a:t>See you soon!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78</a:t>
            </a:fld>
            <a:endParaRPr lang="en-US"/>
          </a:p>
        </p:txBody>
      </p:sp>
    </p:spTree>
    <p:extLst>
      <p:ext uri="{BB962C8B-B14F-4D97-AF65-F5344CB8AC3E}">
        <p14:creationId xmlns:p14="http://schemas.microsoft.com/office/powerpoint/2010/main" val="31434223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3926A0-22F4-4BDC-B1F1-BFBA86BB3E1E}" type="slidenum">
              <a:rPr lang="en-US" smtClean="0"/>
              <a:t>79</a:t>
            </a:fld>
            <a:endParaRPr lang="en-US"/>
          </a:p>
        </p:txBody>
      </p:sp>
    </p:spTree>
    <p:extLst>
      <p:ext uri="{BB962C8B-B14F-4D97-AF65-F5344CB8AC3E}">
        <p14:creationId xmlns:p14="http://schemas.microsoft.com/office/powerpoint/2010/main" val="478069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Overview:</a:t>
            </a:r>
          </a:p>
          <a:p>
            <a:r>
              <a:rPr lang="en-US" b="1" dirty="0"/>
              <a:t>__  minutes</a:t>
            </a:r>
            <a:endParaRPr lang="en-US" b="1" dirty="0">
              <a:cs typeface="Calibri"/>
            </a:endParaRPr>
          </a:p>
          <a:p>
            <a:r>
              <a:rPr lang="en-US" dirty="0"/>
              <a:t>Welcome: coloring and chatting - 5 minutes</a:t>
            </a:r>
            <a:endParaRPr lang="en-US" dirty="0">
              <a:cs typeface="Calibri"/>
            </a:endParaRPr>
          </a:p>
          <a:p>
            <a:r>
              <a:rPr lang="en-US" dirty="0">
                <a:cs typeface="Calibri"/>
              </a:rPr>
              <a:t>Icebreaker Meeting Rules - 5 minutes</a:t>
            </a:r>
          </a:p>
          <a:p>
            <a:r>
              <a:rPr lang="en-US" dirty="0"/>
              <a:t>Opening: Pledge of Allegiance, GS Promise, GS Law  – 5 minutes  (optional: Girl Scout Law song video)</a:t>
            </a:r>
            <a:endParaRPr lang="en-US" dirty="0">
              <a:cs typeface="Calibri"/>
            </a:endParaRPr>
          </a:p>
          <a:p>
            <a:r>
              <a:rPr lang="en-US" dirty="0">
                <a:cs typeface="Calibri"/>
              </a:rPr>
              <a:t>Kaper chart: 2-5 minutes</a:t>
            </a:r>
            <a:endParaRPr lang="en-US" dirty="0"/>
          </a:p>
          <a:p>
            <a:r>
              <a:rPr lang="en-US" dirty="0"/>
              <a:t>Game: Scavenger Hunt (and sharing) - 5 minutes</a:t>
            </a:r>
            <a:endParaRPr lang="en-US" dirty="0">
              <a:cs typeface="Calibri"/>
            </a:endParaRPr>
          </a:p>
          <a:p>
            <a:r>
              <a:rPr lang="en-US" dirty="0"/>
              <a:t>Main badge activity - 20 minutes</a:t>
            </a:r>
            <a:endParaRPr lang="en-US" dirty="0">
              <a:cs typeface="Calibri"/>
            </a:endParaRPr>
          </a:p>
          <a:p>
            <a:r>
              <a:rPr lang="en-US" dirty="0"/>
              <a:t>Prep for Next Meeting (Challenge), Daisy Song, Friendship Circle – 10 minutes</a:t>
            </a:r>
            <a:endParaRPr lang="en-US" dirty="0">
              <a:cs typeface="Calibri"/>
            </a:endParaRPr>
          </a:p>
          <a:p>
            <a:endParaRPr lang="en-US" dirty="0">
              <a:cs typeface="Calibri"/>
            </a:endParaRPr>
          </a:p>
          <a:p>
            <a:endParaRPr lang="en-US" dirty="0">
              <a:cs typeface="Calibri"/>
            </a:endParaRPr>
          </a:p>
          <a:p>
            <a:r>
              <a:rPr lang="en-US" b="1" dirty="0"/>
              <a:t>BADGE REQUIREMENTS:</a:t>
            </a:r>
            <a:endParaRPr lang="en-US" b="1" dirty="0">
              <a:cs typeface="Calibri"/>
            </a:endParaRPr>
          </a:p>
          <a:p>
            <a:endParaRPr lang="en-US" b="1" dirty="0">
              <a:cs typeface="Calibri"/>
            </a:endParaRPr>
          </a:p>
          <a:p>
            <a:endParaRPr lang="en-US" dirty="0">
              <a:cs typeface="Calibri"/>
            </a:endParaRPr>
          </a:p>
          <a:p>
            <a:endParaRPr lang="en-US" dirty="0"/>
          </a:p>
          <a:p>
            <a:r>
              <a:rPr lang="en-US" b="1" dirty="0"/>
              <a:t>Supplies Needed:</a:t>
            </a:r>
            <a:endParaRPr lang="en-US" dirty="0">
              <a:cs typeface="Calibri"/>
            </a:endParaRPr>
          </a:p>
          <a:p>
            <a:pPr marL="171450" indent="-171450">
              <a:buFont typeface="Arial"/>
              <a:buChar char="•"/>
            </a:pPr>
            <a:endParaRPr lang="en-US" dirty="0">
              <a:cs typeface="Calibri"/>
            </a:endParaRPr>
          </a:p>
          <a:p>
            <a:endParaRPr lang="en-US" dirty="0">
              <a:cs typeface="Calibri"/>
            </a:endParaRPr>
          </a:p>
          <a:p>
            <a:endParaRPr lang="en-US" b="1"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80</a:t>
            </a:fld>
            <a:endParaRPr lang="en-US"/>
          </a:p>
        </p:txBody>
      </p:sp>
    </p:spTree>
    <p:extLst>
      <p:ext uri="{BB962C8B-B14F-4D97-AF65-F5344CB8AC3E}">
        <p14:creationId xmlns:p14="http://schemas.microsoft.com/office/powerpoint/2010/main" val="2834286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b="1" i="1" dirty="0"/>
              <a:t>Leader: </a:t>
            </a:r>
            <a:r>
              <a:rPr lang="en-US" i="1" dirty="0"/>
              <a:t> </a:t>
            </a:r>
            <a:r>
              <a:rPr lang="en-US" dirty="0"/>
              <a:t> Today we are going to do a Rededication Ceremony.” That is a fancy way of saying we are going to reflect on why we are in Girl Scouts. This ceremony is an important Girl Scout tradition as it is also when we all commit to being a Girl Scout again.</a:t>
            </a:r>
          </a:p>
          <a:p>
            <a:pPr>
              <a:lnSpc>
                <a:spcPct val="150000"/>
              </a:lnSpc>
            </a:pPr>
            <a:r>
              <a:rPr lang="en-US" dirty="0"/>
              <a:t>Today, for our ceremony, we will use the items you found during our scavenger hunt to build a snack to nourish our bodies to symbolize how Girl Scouting nourishes our spirits. Each ingredient of our snack represents one of the “ingredients” of the Girl Scout Law.  We pledge to uphold this law because we know it will make us better people and help us make the world a better place.</a:t>
            </a:r>
          </a:p>
          <a:p>
            <a:pPr>
              <a:lnSpc>
                <a:spcPct val="150000"/>
              </a:lnSpc>
            </a:pPr>
            <a:r>
              <a:rPr lang="en-US" dirty="0"/>
              <a:t>  </a:t>
            </a:r>
          </a:p>
          <a:p>
            <a:pPr>
              <a:lnSpc>
                <a:spcPct val="150000"/>
              </a:lnSpc>
            </a:pPr>
            <a:r>
              <a:rPr lang="en-US" i="1" dirty="0"/>
              <a:t>When I read each statement, I want you to hold up that ingredient to the screen so that we can see it.  If you don’t have that ingredient, that’s ok because we’re all at our homes and we have different ingredients in our kitchens. If you have the ingredient I call out, put a small bit of it into your bowl. </a:t>
            </a:r>
            <a:endParaRPr lang="en-US" dirty="0"/>
          </a:p>
          <a:p>
            <a:pPr>
              <a:lnSpc>
                <a:spcPct val="150000"/>
              </a:lnSpc>
            </a:pPr>
            <a:r>
              <a:rPr lang="en-US" i="1" dirty="0"/>
              <a:t> </a:t>
            </a:r>
            <a:endParaRPr lang="en-US" dirty="0"/>
          </a:p>
          <a:p>
            <a:pPr>
              <a:lnSpc>
                <a:spcPct val="150000"/>
              </a:lnSpc>
            </a:pPr>
            <a:r>
              <a:rPr lang="en-US" b="1" u="sng" dirty="0"/>
              <a:t>CHEX MIX SQUARE - “honest and fair” </a:t>
            </a:r>
            <a:r>
              <a:rPr lang="en-US" dirty="0"/>
              <a:t>is the first part of the Girl Scout Law.  Let’s remember to be fair and </a:t>
            </a:r>
            <a:r>
              <a:rPr lang="en-US" b="1" u="sng" dirty="0"/>
              <a:t>square</a:t>
            </a:r>
            <a:r>
              <a:rPr lang="en-US" dirty="0"/>
              <a:t> by adding CHEX to our snack.</a:t>
            </a:r>
          </a:p>
          <a:p>
            <a:pPr>
              <a:lnSpc>
                <a:spcPct val="150000"/>
              </a:lnSpc>
            </a:pPr>
            <a:endParaRPr lang="en-US" dirty="0"/>
          </a:p>
          <a:p>
            <a:pPr>
              <a:lnSpc>
                <a:spcPct val="150000"/>
              </a:lnSpc>
            </a:pPr>
            <a:r>
              <a:rPr lang="en-US" dirty="0"/>
              <a:t> </a:t>
            </a:r>
            <a:r>
              <a:rPr lang="en-US" b="1" u="sng" dirty="0"/>
              <a:t>POPCORN - “friendly and helpful”  </a:t>
            </a:r>
            <a:r>
              <a:rPr lang="en-US" dirty="0"/>
              <a:t>We “pop” with enthusiasm when we lend a helping hand. So, let’s add POPCORN to show that we are “friendly and helpful.”</a:t>
            </a:r>
          </a:p>
          <a:p>
            <a:pPr>
              <a:lnSpc>
                <a:spcPct val="150000"/>
              </a:lnSpc>
            </a:pPr>
            <a:endParaRPr lang="en-US" dirty="0"/>
          </a:p>
          <a:p>
            <a:pPr>
              <a:lnSpc>
                <a:spcPct val="150000"/>
              </a:lnSpc>
            </a:pPr>
            <a:r>
              <a:rPr lang="en-US" b="1" u="sng" dirty="0"/>
              <a:t> MARSHMALLOWS – “considerate and caring” </a:t>
            </a:r>
            <a:r>
              <a:rPr lang="en-US" dirty="0"/>
              <a:t>Sometimes, we show that we are “considerate and caring” by giving a squishy-squeezy hug to a friend when they are sad or just to say “hi.” Let’s add MARSHMALLOWS to represent hugs for our friends.</a:t>
            </a:r>
          </a:p>
          <a:p>
            <a:pPr>
              <a:lnSpc>
                <a:spcPct val="150000"/>
              </a:lnSpc>
            </a:pPr>
            <a:endParaRPr lang="en-US" dirty="0"/>
          </a:p>
          <a:p>
            <a:pPr>
              <a:lnSpc>
                <a:spcPct val="150000"/>
              </a:lnSpc>
            </a:pPr>
            <a:r>
              <a:rPr lang="en-US" dirty="0"/>
              <a:t> </a:t>
            </a:r>
            <a:r>
              <a:rPr lang="en-US" b="1" u="sng" dirty="0"/>
              <a:t>CHEERIOS- “courageous and strong”  </a:t>
            </a:r>
            <a:r>
              <a:rPr lang="en-US" dirty="0"/>
              <a:t>As a troop, we have a strong circle of friendship that we can count to help all of us be “courageous and strong.” Let’s add CHEERIOS to represent that strong circle.</a:t>
            </a:r>
          </a:p>
          <a:p>
            <a:pPr>
              <a:lnSpc>
                <a:spcPct val="150000"/>
              </a:lnSpc>
            </a:pPr>
            <a:endParaRPr lang="en-US" dirty="0"/>
          </a:p>
          <a:p>
            <a:pPr>
              <a:lnSpc>
                <a:spcPct val="150000"/>
              </a:lnSpc>
            </a:pPr>
            <a:r>
              <a:rPr lang="en-US" dirty="0"/>
              <a:t> </a:t>
            </a:r>
            <a:r>
              <a:rPr lang="en-US" b="1" u="sng" dirty="0"/>
              <a:t>PRETZELS- “responsible for what I say and do”</a:t>
            </a:r>
            <a:r>
              <a:rPr lang="en-US" dirty="0"/>
              <a:t>   this pretzel looks like a capital “I”, and represent that “I” am responsible for doing what’s right. Let’s add pretzels to represent “responsible for what I say and do.”</a:t>
            </a:r>
          </a:p>
          <a:p>
            <a:pPr>
              <a:lnSpc>
                <a:spcPct val="150000"/>
              </a:lnSpc>
            </a:pPr>
            <a:endParaRPr lang="en-US" dirty="0"/>
          </a:p>
          <a:p>
            <a:pPr>
              <a:lnSpc>
                <a:spcPct val="150000"/>
              </a:lnSpc>
            </a:pPr>
            <a:r>
              <a:rPr lang="en-US" b="1" u="sng" dirty="0"/>
              <a:t>RAISINS - “respect myself and others”</a:t>
            </a:r>
            <a:r>
              <a:rPr lang="en-US" dirty="0"/>
              <a:t>  I can respect myself be eating foods that are health good for me. RAISINS are a good source of iron, potassium, and other nutrients; so let’s add raisins as a reminder to take care of our bodies.</a:t>
            </a:r>
          </a:p>
          <a:p>
            <a:pPr>
              <a:lnSpc>
                <a:spcPct val="150000"/>
              </a:lnSpc>
            </a:pPr>
            <a:endParaRPr lang="en-US" dirty="0"/>
          </a:p>
          <a:p>
            <a:pPr>
              <a:lnSpc>
                <a:spcPct val="150000"/>
              </a:lnSpc>
            </a:pPr>
            <a:r>
              <a:rPr lang="en-US" b="1" u="sng" dirty="0"/>
              <a:t> THIN MINT COOKIES – “respect authority” </a:t>
            </a:r>
            <a:r>
              <a:rPr lang="en-US" dirty="0"/>
              <a:t> By selling Girl Scout cookies, we are helping support the Girl Scouts raise money to support girls over the whole nation. By adding THIN MINTS to our mix, we “respect authority” by supporting our organization in raising funds and following Product Sale rules.</a:t>
            </a:r>
          </a:p>
          <a:p>
            <a:pPr>
              <a:lnSpc>
                <a:spcPct val="150000"/>
              </a:lnSpc>
            </a:pPr>
            <a:endParaRPr lang="en-US" dirty="0"/>
          </a:p>
          <a:p>
            <a:pPr>
              <a:lnSpc>
                <a:spcPct val="150000"/>
              </a:lnSpc>
            </a:pPr>
            <a:r>
              <a:rPr lang="en-US" b="1" u="sng" dirty="0"/>
              <a:t>GOLDFISH- “use resources wisely” </a:t>
            </a:r>
            <a:r>
              <a:rPr lang="en-US" b="1" dirty="0"/>
              <a:t> </a:t>
            </a:r>
            <a:r>
              <a:rPr lang="en-US" dirty="0"/>
              <a:t>We should always remember to “use resources wisely” in order to take care of our planet and all living things.  We will add GOLDFISH to remind us to take care of the earth and use resources wisely.</a:t>
            </a:r>
          </a:p>
          <a:p>
            <a:pPr>
              <a:lnSpc>
                <a:spcPct val="150000"/>
              </a:lnSpc>
            </a:pPr>
            <a:endParaRPr lang="en-US" dirty="0"/>
          </a:p>
          <a:p>
            <a:pPr>
              <a:lnSpc>
                <a:spcPct val="150000"/>
              </a:lnSpc>
            </a:pPr>
            <a:r>
              <a:rPr lang="en-US" b="1" u="sng" dirty="0"/>
              <a:t>GUMMI BEARS  “make the world a better place” </a:t>
            </a:r>
            <a:r>
              <a:rPr lang="en-US" dirty="0"/>
              <a:t> Look at these cute bears!! To represent the community service and conservation projects that we do, let’s add GUMMI BEARS to the mix to represent the endangered animals that we want to help.</a:t>
            </a:r>
          </a:p>
          <a:p>
            <a:pPr>
              <a:lnSpc>
                <a:spcPct val="150000"/>
              </a:lnSpc>
            </a:pPr>
            <a:endParaRPr lang="en-US" dirty="0"/>
          </a:p>
          <a:p>
            <a:pPr>
              <a:lnSpc>
                <a:spcPct val="150000"/>
              </a:lnSpc>
            </a:pPr>
            <a:r>
              <a:rPr lang="en-US" b="1" u="sng" dirty="0"/>
              <a:t> M&amp;M’s “be a sister to every Girl Scout” </a:t>
            </a:r>
            <a:r>
              <a:rPr lang="en-US" dirty="0"/>
              <a:t>Girl Scouts come from all over the world.  No matter what she looks like on the outside or what language she speaks or where she lives, she is our sister, we are all the same on the inside, just like M&amp;M’s.  </a:t>
            </a:r>
          </a:p>
          <a:p>
            <a:pPr>
              <a:lnSpc>
                <a:spcPct val="150000"/>
              </a:lnSpc>
            </a:pPr>
            <a:r>
              <a:rPr lang="en-US" i="1" dirty="0"/>
              <a:t> </a:t>
            </a:r>
            <a:endParaRPr lang="en-US" dirty="0"/>
          </a:p>
          <a:p>
            <a:pPr>
              <a:lnSpc>
                <a:spcPct val="150000"/>
              </a:lnSpc>
            </a:pPr>
            <a:r>
              <a:rPr lang="en-US" dirty="0"/>
              <a:t>Now, we have a big mix all these yummy treats, and just like each ingredient on its own is wonderful, mixed together it is AMAZING, just like how your next year in Girl Scouts will be! </a:t>
            </a:r>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8</a:t>
            </a:fld>
            <a:endParaRPr lang="en-US"/>
          </a:p>
        </p:txBody>
      </p:sp>
    </p:spTree>
    <p:extLst>
      <p:ext uri="{BB962C8B-B14F-4D97-AF65-F5344CB8AC3E}">
        <p14:creationId xmlns:p14="http://schemas.microsoft.com/office/powerpoint/2010/main" val="8593904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3926A0-22F4-4BDC-B1F1-BFBA86BB3E1E}" type="slidenum">
              <a:rPr lang="en-US" smtClean="0"/>
              <a:t>82</a:t>
            </a:fld>
            <a:endParaRPr lang="en-US"/>
          </a:p>
        </p:txBody>
      </p:sp>
    </p:spTree>
    <p:extLst>
      <p:ext uri="{BB962C8B-B14F-4D97-AF65-F5344CB8AC3E}">
        <p14:creationId xmlns:p14="http://schemas.microsoft.com/office/powerpoint/2010/main" val="29951416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Please customize this slide to rules you have established for your meetings.</a:t>
            </a:r>
          </a:p>
        </p:txBody>
      </p:sp>
      <p:sp>
        <p:nvSpPr>
          <p:cNvPr id="4" name="Slide Number Placeholder 3"/>
          <p:cNvSpPr>
            <a:spLocks noGrp="1"/>
          </p:cNvSpPr>
          <p:nvPr>
            <p:ph type="sldNum" sz="quarter" idx="5"/>
          </p:nvPr>
        </p:nvSpPr>
        <p:spPr/>
        <p:txBody>
          <a:bodyPr/>
          <a:lstStyle/>
          <a:p>
            <a:fld id="{833926A0-22F4-4BDC-B1F1-BFBA86BB3E1E}" type="slidenum">
              <a:rPr lang="en-US" smtClean="0"/>
              <a:t>83</a:t>
            </a:fld>
            <a:endParaRPr lang="en-US"/>
          </a:p>
        </p:txBody>
      </p:sp>
    </p:spTree>
    <p:extLst>
      <p:ext uri="{BB962C8B-B14F-4D97-AF65-F5344CB8AC3E}">
        <p14:creationId xmlns:p14="http://schemas.microsoft.com/office/powerpoint/2010/main" val="8476667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Kaper Chart 1:</a:t>
            </a:r>
          </a:p>
          <a:p>
            <a:r>
              <a:rPr lang="en-US" b="1" dirty="0"/>
              <a:t>SAY:</a:t>
            </a:r>
            <a:endParaRPr lang="en-US" dirty="0"/>
          </a:p>
          <a:p>
            <a:r>
              <a:rPr lang="en-US" i="1" dirty="0" err="1"/>
              <a:t>Kapers</a:t>
            </a:r>
            <a:r>
              <a:rPr lang="en-US" i="1" dirty="0"/>
              <a:t> are another important part of our meetings. Kaper is another word for job. The jobs when we meet in person might be getting the room ready for the meeting, passing out supplies or snacks, or cleaning the room before leaving. While we are doing virtual meetings, we will have jobs like Promise Leader and Clean up Captain.  We use this Kaper Chart to hand out these jobs and make sure we all have something to do. When everyone pitches in to help with chores, the work is lighter for all.</a:t>
            </a:r>
            <a:endParaRPr lang="en-US" dirty="0"/>
          </a:p>
          <a:p>
            <a:endParaRPr lang="en-US" dirty="0"/>
          </a:p>
          <a:p>
            <a:endParaRPr lang="en-US" dirty="0"/>
          </a:p>
          <a:p>
            <a:r>
              <a:rPr lang="en-US" dirty="0"/>
              <a:t>Here is a "Wheel of Names" tool that you can edit and use to assign </a:t>
            </a:r>
            <a:r>
              <a:rPr lang="en-US" dirty="0" err="1"/>
              <a:t>Kapers</a:t>
            </a:r>
            <a:r>
              <a:rPr lang="en-US" dirty="0"/>
              <a:t> or pick a girl at random for any reason—maybe to share first for an activity, or pick a song for the group to sing, etc.</a:t>
            </a:r>
          </a:p>
          <a:p>
            <a:r>
              <a:rPr lang="en-US" dirty="0">
                <a:hlinkClick r:id="rId3"/>
              </a:rPr>
              <a:t>https://wheelofnames.com/?fbclid=IwAR3B_y1iUK-VdEV0EMO6bpU653xTivfnrcvKS1o_y5eb98lqlqib6cwiG4E</a:t>
            </a:r>
            <a:endParaRPr lang="en-US" dirty="0"/>
          </a:p>
          <a:p>
            <a:endParaRPr lang="en-US" dirty="0"/>
          </a:p>
          <a:p>
            <a:endParaRPr lang="en-US" dirty="0"/>
          </a:p>
          <a:p>
            <a:r>
              <a:rPr lang="en-US" dirty="0"/>
              <a:t>Please edit this slide with the girls names in your troop. There are extra name boxes beside the slide.  You may not want to have all of these roles, to delete a role just click on the box where the job is listed and delete the text.  Or you can drag text boxes off the slide and they will not be visible while presenting.</a:t>
            </a:r>
          </a:p>
          <a:p>
            <a:endParaRPr lang="en-US" dirty="0"/>
          </a:p>
          <a:p>
            <a:endParaRPr lang="en-US" dirty="0"/>
          </a:p>
          <a:p>
            <a:r>
              <a:rPr lang="en-US" dirty="0"/>
              <a:t>Possible jobs with descriptions:</a:t>
            </a:r>
          </a:p>
          <a:p>
            <a:r>
              <a:rPr lang="en-US" dirty="0"/>
              <a:t>Promise Leader: Leads the group is saying the GS Promise.  The girl starts the Promise "On my honor.." and the rest of the girls join in.</a:t>
            </a:r>
          </a:p>
          <a:p>
            <a:r>
              <a:rPr lang="en-US" dirty="0"/>
              <a:t>Reporter: Reports back to the group a summary of what we did at the previous meeting.</a:t>
            </a:r>
          </a:p>
          <a:p>
            <a:r>
              <a:rPr lang="en-US" dirty="0"/>
              <a:t>Clean up Captain: After snack or craft, leads the group and encourages them to clean up their surroundings. "A Girl Scout always leaves a place cleaner than she found it"</a:t>
            </a:r>
          </a:p>
          <a:p>
            <a:r>
              <a:rPr lang="en-US" dirty="0"/>
              <a:t>Supply Checker: Reminds other scouts of the supplies needed for that meeting in the beginning.  Check to make sure everyone has everything they need and helps to come up with alternatives if missing supplies.</a:t>
            </a:r>
          </a:p>
          <a:p>
            <a:r>
              <a:rPr lang="en-US" dirty="0"/>
              <a:t>Song Leader:  Starts the song for the group or leads the song in repeat after me.</a:t>
            </a:r>
          </a:p>
          <a:p>
            <a:r>
              <a:rPr lang="en-US" dirty="0"/>
              <a:t>Joke Teller: Brings 1 or 2 jokes to the meeting to share with the troop</a:t>
            </a:r>
          </a:p>
          <a:p>
            <a:r>
              <a:rPr lang="en-US" dirty="0"/>
              <a:t>Friendship Squeeze Starter:  Once girls are crossing their arms, she tells the girls to close their eyes and make a wish and squeeze once.</a:t>
            </a:r>
          </a:p>
          <a:p>
            <a:endParaRPr lang="en-US" dirty="0"/>
          </a:p>
          <a:p>
            <a:endParaRPr lang="en-US" dirty="0"/>
          </a:p>
          <a:p>
            <a:r>
              <a:rPr lang="en-US" dirty="0"/>
              <a:t>For next week, you can copy this slide and drag it down to near the beginning of next meeting.  (Right click, select “Duplicate Slide”, then click and hold the new slide to drag it)</a:t>
            </a:r>
          </a:p>
          <a:p>
            <a:r>
              <a:rPr lang="en-US" dirty="0"/>
              <a:t> </a:t>
            </a:r>
          </a:p>
          <a:p>
            <a:endParaRPr lang="en-US" dirty="0"/>
          </a:p>
          <a:p>
            <a:endParaRPr lang="en-US" dirty="0"/>
          </a:p>
          <a:p>
            <a:endParaRPr lang="en-US" dirty="0"/>
          </a:p>
          <a:p>
            <a:endParaRPr lang="en-US" dirty="0"/>
          </a:p>
          <a:p>
            <a:endParaRPr lang="en-US" b="1"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84</a:t>
            </a:fld>
            <a:endParaRPr lang="en-US"/>
          </a:p>
        </p:txBody>
      </p:sp>
    </p:spTree>
    <p:extLst>
      <p:ext uri="{BB962C8B-B14F-4D97-AF65-F5344CB8AC3E}">
        <p14:creationId xmlns:p14="http://schemas.microsoft.com/office/powerpoint/2010/main" val="22624908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Officially begin the meeting with an Opening Ceremony.  This consists of the Girl Scout Promise and the option of adding the pledge of allegiance and/or Girl Scout Law.</a:t>
            </a:r>
          </a:p>
          <a:p>
            <a:endParaRPr lang="en-US" dirty="0"/>
          </a:p>
          <a:p>
            <a:r>
              <a:rPr lang="en-US" dirty="0"/>
              <a:t>Have girls unmute for the Girl Scout Promise.  Can do "repeat after me" style if they don't know the Promise yet.</a:t>
            </a:r>
          </a:p>
          <a:p>
            <a:endParaRPr lang="en-US" dirty="0"/>
          </a:p>
          <a:p>
            <a:r>
              <a:rPr lang="en-US" dirty="0"/>
              <a:t>Your troop can have a girl lead the Promise as a job (</a:t>
            </a:r>
            <a:r>
              <a:rPr lang="en-US" dirty="0" err="1"/>
              <a:t>kaper</a:t>
            </a:r>
            <a:r>
              <a:rPr lang="en-US" dirty="0"/>
              <a:t>).</a:t>
            </a:r>
          </a:p>
          <a:p>
            <a:endParaRPr lang="en-US" dirty="0"/>
          </a:p>
          <a:p>
            <a:endParaRPr lang="en-US" dirty="0"/>
          </a:p>
          <a:p>
            <a:r>
              <a:rPr lang="en-US" b="1" dirty="0"/>
              <a:t>SAY:</a:t>
            </a:r>
            <a:endParaRPr lang="en-US" dirty="0"/>
          </a:p>
          <a:p>
            <a:r>
              <a:rPr lang="en-US" i="1" dirty="0"/>
              <a:t>Now everyone sit up tall and make the Girl Scout sign, we are going to say the Girl Scout Promise.</a:t>
            </a:r>
            <a:endParaRPr lang="en-US" dirty="0"/>
          </a:p>
          <a:p>
            <a:endParaRPr lang="en-US" dirty="0"/>
          </a:p>
          <a:p>
            <a:endParaRPr lang="en-US" dirty="0"/>
          </a:p>
          <a:p>
            <a:r>
              <a:rPr lang="en-US" dirty="0"/>
              <a:t>Depending how well your girls know the promise you may choose to do "repeat after me" or all together.  </a:t>
            </a:r>
          </a:p>
          <a:p>
            <a:endParaRPr lang="en-US" dirty="0"/>
          </a:p>
          <a:p>
            <a:r>
              <a:rPr lang="en-US" dirty="0"/>
              <a:t>Optional: You can take down the slideshow so the girls can all see each other better.</a:t>
            </a:r>
          </a:p>
          <a:p>
            <a:endParaRPr lang="en-US" dirty="0"/>
          </a:p>
          <a:p>
            <a:endParaRPr lang="en-US" dirty="0"/>
          </a:p>
          <a:p>
            <a:r>
              <a:rPr lang="en-US" dirty="0"/>
              <a:t>Link to Daisy Promise and Law worksheet in GS Volunteer Toolkit:</a:t>
            </a:r>
          </a:p>
          <a:p>
            <a:r>
              <a:rPr lang="en-US" dirty="0">
                <a:hlinkClick r:id="rId3"/>
              </a:rPr>
              <a:t>http://vtkdemo.girlscouts.org/content/dam/girlscouts-vtk/meeting-aids/Daisy-Promise-and-Law.pdf</a:t>
            </a:r>
            <a:endParaRPr lang="en-US" dirty="0"/>
          </a:p>
          <a:p>
            <a:endParaRPr lang="en-US" dirty="0"/>
          </a:p>
          <a:p>
            <a:endParaRPr lang="en-US" dirty="0"/>
          </a:p>
          <a:p>
            <a:r>
              <a:rPr lang="en-US" dirty="0"/>
              <a:t>Opening Ceremony: 2 minutes or less.</a:t>
            </a:r>
          </a:p>
          <a:p>
            <a:endParaRPr lang="en-US" dirty="0">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86</a:t>
            </a:fld>
            <a:endParaRPr lang="en-US"/>
          </a:p>
        </p:txBody>
      </p:sp>
    </p:spTree>
    <p:extLst>
      <p:ext uri="{BB962C8B-B14F-4D97-AF65-F5344CB8AC3E}">
        <p14:creationId xmlns:p14="http://schemas.microsoft.com/office/powerpoint/2010/main" val="14236600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items to the list for girls to find.</a:t>
            </a:r>
            <a:endParaRPr lang="en-US"/>
          </a:p>
        </p:txBody>
      </p:sp>
      <p:sp>
        <p:nvSpPr>
          <p:cNvPr id="4" name="Slide Number Placeholder 3"/>
          <p:cNvSpPr>
            <a:spLocks noGrp="1"/>
          </p:cNvSpPr>
          <p:nvPr>
            <p:ph type="sldNum" sz="quarter" idx="5"/>
          </p:nvPr>
        </p:nvSpPr>
        <p:spPr/>
        <p:txBody>
          <a:bodyPr/>
          <a:lstStyle/>
          <a:p>
            <a:fld id="{833926A0-22F4-4BDC-B1F1-BFBA86BB3E1E}" type="slidenum">
              <a:rPr lang="en-US" smtClean="0"/>
              <a:t>88</a:t>
            </a:fld>
            <a:endParaRPr lang="en-US"/>
          </a:p>
        </p:txBody>
      </p:sp>
    </p:spTree>
    <p:extLst>
      <p:ext uri="{BB962C8B-B14F-4D97-AF65-F5344CB8AC3E}">
        <p14:creationId xmlns:p14="http://schemas.microsoft.com/office/powerpoint/2010/main" val="22684437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89</a:t>
            </a:fld>
            <a:endParaRPr lang="en-US"/>
          </a:p>
        </p:txBody>
      </p:sp>
    </p:spTree>
    <p:extLst>
      <p:ext uri="{BB962C8B-B14F-4D97-AF65-F5344CB8AC3E}">
        <p14:creationId xmlns:p14="http://schemas.microsoft.com/office/powerpoint/2010/main" val="1185865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prep for your next meeting here)</a:t>
            </a:r>
          </a:p>
          <a:p>
            <a:endParaRPr lang="en-US">
              <a:cs typeface="Calibri"/>
            </a:endParaRPr>
          </a:p>
          <a:p>
            <a:r>
              <a:rPr lang="en-US" i="1"/>
              <a:t> </a:t>
            </a:r>
            <a:endParaRPr lang="en-US" i="1">
              <a:cs typeface="Calibri"/>
            </a:endParaRPr>
          </a:p>
          <a:p>
            <a:endParaRPr lang="en-US">
              <a:cs typeface="Calibri"/>
            </a:endParaRPr>
          </a:p>
          <a:p>
            <a:endParaRPr lang="en-US">
              <a:cs typeface="Calibri"/>
            </a:endParaRPr>
          </a:p>
          <a:p>
            <a:r>
              <a:rPr lang="en-US">
                <a:cs typeface="Calibri"/>
              </a:rPr>
              <a:t>You can add the date and time of your next meeting to this slide.</a:t>
            </a:r>
          </a:p>
        </p:txBody>
      </p:sp>
      <p:sp>
        <p:nvSpPr>
          <p:cNvPr id="4" name="Slide Number Placeholder 3"/>
          <p:cNvSpPr>
            <a:spLocks noGrp="1"/>
          </p:cNvSpPr>
          <p:nvPr>
            <p:ph type="sldNum" sz="quarter" idx="5"/>
          </p:nvPr>
        </p:nvSpPr>
        <p:spPr/>
        <p:txBody>
          <a:bodyPr/>
          <a:lstStyle/>
          <a:p>
            <a:fld id="{833926A0-22F4-4BDC-B1F1-BFBA86BB3E1E}" type="slidenum">
              <a:rPr lang="en-US" smtClean="0"/>
              <a:t>90</a:t>
            </a:fld>
            <a:endParaRPr lang="en-US"/>
          </a:p>
        </p:txBody>
      </p:sp>
    </p:spTree>
    <p:extLst>
      <p:ext uri="{BB962C8B-B14F-4D97-AF65-F5344CB8AC3E}">
        <p14:creationId xmlns:p14="http://schemas.microsoft.com/office/powerpoint/2010/main" val="10730119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91</a:t>
            </a:fld>
            <a:endParaRPr lang="en-US"/>
          </a:p>
        </p:txBody>
      </p:sp>
    </p:spTree>
    <p:extLst>
      <p:ext uri="{BB962C8B-B14F-4D97-AF65-F5344CB8AC3E}">
        <p14:creationId xmlns:p14="http://schemas.microsoft.com/office/powerpoint/2010/main" val="280897467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r>
              <a:rPr lang="en-US">
                <a:cs typeface="Calibri"/>
              </a:rPr>
              <a:t>Don't forget to send a follow up email!</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33926A0-22F4-4BDC-B1F1-BFBA86BB3E1E}" type="slidenum">
              <a:rPr lang="en-US" smtClean="0"/>
              <a:t>92</a:t>
            </a:fld>
            <a:endParaRPr lang="en-US"/>
          </a:p>
        </p:txBody>
      </p:sp>
    </p:spTree>
    <p:extLst>
      <p:ext uri="{BB962C8B-B14F-4D97-AF65-F5344CB8AC3E}">
        <p14:creationId xmlns:p14="http://schemas.microsoft.com/office/powerpoint/2010/main" val="19468686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Change the quotes to reflect which petals or badges your girls earned</a:t>
            </a:r>
          </a:p>
        </p:txBody>
      </p:sp>
      <p:sp>
        <p:nvSpPr>
          <p:cNvPr id="4" name="Slide Number Placeholder 3"/>
          <p:cNvSpPr>
            <a:spLocks noGrp="1"/>
          </p:cNvSpPr>
          <p:nvPr>
            <p:ph type="sldNum" sz="quarter" idx="5"/>
          </p:nvPr>
        </p:nvSpPr>
        <p:spPr/>
        <p:txBody>
          <a:bodyPr/>
          <a:lstStyle/>
          <a:p>
            <a:fld id="{833926A0-22F4-4BDC-B1F1-BFBA86BB3E1E}" type="slidenum">
              <a:rPr lang="en-US" smtClean="0"/>
              <a:t>93</a:t>
            </a:fld>
            <a:endParaRPr lang="en-US"/>
          </a:p>
        </p:txBody>
      </p:sp>
    </p:spTree>
    <p:extLst>
      <p:ext uri="{BB962C8B-B14F-4D97-AF65-F5344CB8AC3E}">
        <p14:creationId xmlns:p14="http://schemas.microsoft.com/office/powerpoint/2010/main" val="220647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Greeting:</a:t>
            </a:r>
            <a:r>
              <a:rPr lang="en-US"/>
              <a:t> Girl Scouts can greet one another with the Girl Scout handshake, used by Girl Scouts and Girl Guides all over the world. The handshake is made by shaking hands with the left hand and making the Girl Scout sign with the right. The left hand is nearest to the heart and signifies friendship.</a:t>
            </a:r>
          </a:p>
        </p:txBody>
      </p:sp>
      <p:sp>
        <p:nvSpPr>
          <p:cNvPr id="4" name="Slide Number Placeholder 3"/>
          <p:cNvSpPr>
            <a:spLocks noGrp="1"/>
          </p:cNvSpPr>
          <p:nvPr>
            <p:ph type="sldNum" sz="quarter" idx="5"/>
          </p:nvPr>
        </p:nvSpPr>
        <p:spPr/>
        <p:txBody>
          <a:bodyPr/>
          <a:lstStyle/>
          <a:p>
            <a:fld id="{833926A0-22F4-4BDC-B1F1-BFBA86BB3E1E}" type="slidenum">
              <a:rPr lang="en-US" smtClean="0"/>
              <a:t>9</a:t>
            </a:fld>
            <a:endParaRPr lang="en-US"/>
          </a:p>
        </p:txBody>
      </p:sp>
    </p:spTree>
    <p:extLst>
      <p:ext uri="{BB962C8B-B14F-4D97-AF65-F5344CB8AC3E}">
        <p14:creationId xmlns:p14="http://schemas.microsoft.com/office/powerpoint/2010/main" val="2553568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Slogan:</a:t>
            </a:r>
            <a:r>
              <a:rPr lang="en-US" dirty="0"/>
              <a:t> </a:t>
            </a:r>
          </a:p>
        </p:txBody>
      </p:sp>
      <p:sp>
        <p:nvSpPr>
          <p:cNvPr id="4" name="Slide Number Placeholder 3"/>
          <p:cNvSpPr>
            <a:spLocks noGrp="1"/>
          </p:cNvSpPr>
          <p:nvPr>
            <p:ph type="sldNum" sz="quarter" idx="5"/>
          </p:nvPr>
        </p:nvSpPr>
        <p:spPr/>
        <p:txBody>
          <a:bodyPr/>
          <a:lstStyle/>
          <a:p>
            <a:fld id="{833926A0-22F4-4BDC-B1F1-BFBA86BB3E1E}" type="slidenum">
              <a:rPr lang="en-US" smtClean="0"/>
              <a:t>10</a:t>
            </a:fld>
            <a:endParaRPr lang="en-US"/>
          </a:p>
        </p:txBody>
      </p:sp>
    </p:spTree>
    <p:extLst>
      <p:ext uri="{BB962C8B-B14F-4D97-AF65-F5344CB8AC3E}">
        <p14:creationId xmlns:p14="http://schemas.microsoft.com/office/powerpoint/2010/main" val="3137608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42C06-5067-4954-8350-DB125FFAA3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8E50AF-D98F-4E10-AA42-7B905CD4CD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D9D289-F34D-4DE6-9B2A-01EEC5DE0C5C}"/>
              </a:ext>
            </a:extLst>
          </p:cNvPr>
          <p:cNvSpPr>
            <a:spLocks noGrp="1"/>
          </p:cNvSpPr>
          <p:nvPr>
            <p:ph type="dt" sz="half" idx="10"/>
          </p:nvPr>
        </p:nvSpPr>
        <p:spPr/>
        <p:txBody>
          <a:bodyPr/>
          <a:lstStyle/>
          <a:p>
            <a:fld id="{9334D819-9F07-4261-B09B-9E467E5D9002}" type="datetimeFigureOut">
              <a:rPr lang="en-US" smtClean="0"/>
              <a:pPr/>
              <a:t>10/14/2020</a:t>
            </a:fld>
            <a:endParaRPr lang="en-US"/>
          </a:p>
        </p:txBody>
      </p:sp>
      <p:sp>
        <p:nvSpPr>
          <p:cNvPr id="5" name="Footer Placeholder 4">
            <a:extLst>
              <a:ext uri="{FF2B5EF4-FFF2-40B4-BE49-F238E27FC236}">
                <a16:creationId xmlns:a16="http://schemas.microsoft.com/office/drawing/2014/main" id="{3D6C52ED-5219-43BC-859C-AD070835C1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5091D2-EC54-4FAF-8A94-42DF4D6B10B5}"/>
              </a:ext>
            </a:extLst>
          </p:cNvPr>
          <p:cNvSpPr>
            <a:spLocks noGrp="1"/>
          </p:cNvSpPr>
          <p:nvPr>
            <p:ph type="sldNum" sz="quarter" idx="12"/>
          </p:nvPr>
        </p:nvSpPr>
        <p:spPr/>
        <p:txBody>
          <a:bodyPr/>
          <a:lstStyle/>
          <a:p>
            <a:fld id="{71766878-3199-4EAB-94E7-2D6D11070E14}" type="slidenum">
              <a:rPr lang="en-US" smtClean="0"/>
              <a:pPr/>
              <a:t>‹#›</a:t>
            </a:fld>
            <a:endParaRPr lang="en-US"/>
          </a:p>
        </p:txBody>
      </p:sp>
    </p:spTree>
    <p:extLst>
      <p:ext uri="{BB962C8B-B14F-4D97-AF65-F5344CB8AC3E}">
        <p14:creationId xmlns:p14="http://schemas.microsoft.com/office/powerpoint/2010/main" val="4238804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93D91-919D-434B-A948-320C1814CE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7CAF25-B351-4FC7-AF1C-D15BDC17216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2A531F-EF37-4F6E-81B6-2B997A18F3D1}"/>
              </a:ext>
            </a:extLst>
          </p:cNvPr>
          <p:cNvSpPr>
            <a:spLocks noGrp="1"/>
          </p:cNvSpPr>
          <p:nvPr>
            <p:ph type="dt" sz="half" idx="10"/>
          </p:nvPr>
        </p:nvSpPr>
        <p:spPr/>
        <p:txBody>
          <a:bodyPr/>
          <a:lstStyle/>
          <a:p>
            <a:fld id="{9334D819-9F07-4261-B09B-9E467E5D9002}" type="datetimeFigureOut">
              <a:rPr lang="en-US" smtClean="0"/>
              <a:t>10/14/2020</a:t>
            </a:fld>
            <a:endParaRPr lang="en-US"/>
          </a:p>
        </p:txBody>
      </p:sp>
      <p:sp>
        <p:nvSpPr>
          <p:cNvPr id="5" name="Footer Placeholder 4">
            <a:extLst>
              <a:ext uri="{FF2B5EF4-FFF2-40B4-BE49-F238E27FC236}">
                <a16:creationId xmlns:a16="http://schemas.microsoft.com/office/drawing/2014/main" id="{B345E93A-6FAD-409F-882C-AD528805F5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115E9D-F0EB-4BCF-A788-A22FDBE52918}"/>
              </a:ext>
            </a:extLst>
          </p:cNvPr>
          <p:cNvSpPr>
            <a:spLocks noGrp="1"/>
          </p:cNvSpPr>
          <p:nvPr>
            <p:ph type="sldNum" sz="quarter" idx="12"/>
          </p:nvPr>
        </p:nvSpPr>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1308808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68293C-326F-46CC-830C-31F1392F8A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3AB03E-5A35-4285-BB74-73A3B4A61DE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E488E-F166-474C-96C0-9CE6E631B0F2}"/>
              </a:ext>
            </a:extLst>
          </p:cNvPr>
          <p:cNvSpPr>
            <a:spLocks noGrp="1"/>
          </p:cNvSpPr>
          <p:nvPr>
            <p:ph type="dt" sz="half" idx="10"/>
          </p:nvPr>
        </p:nvSpPr>
        <p:spPr/>
        <p:txBody>
          <a:bodyPr/>
          <a:lstStyle/>
          <a:p>
            <a:fld id="{9334D819-9F07-4261-B09B-9E467E5D9002}" type="datetimeFigureOut">
              <a:rPr lang="en-US" smtClean="0"/>
              <a:t>10/14/2020</a:t>
            </a:fld>
            <a:endParaRPr lang="en-US"/>
          </a:p>
        </p:txBody>
      </p:sp>
      <p:sp>
        <p:nvSpPr>
          <p:cNvPr id="5" name="Footer Placeholder 4">
            <a:extLst>
              <a:ext uri="{FF2B5EF4-FFF2-40B4-BE49-F238E27FC236}">
                <a16:creationId xmlns:a16="http://schemas.microsoft.com/office/drawing/2014/main" id="{0B40B32F-783A-4E3C-AF28-A2EC0E230D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1483E0-18A4-464C-9C1F-8DC15E953072}"/>
              </a:ext>
            </a:extLst>
          </p:cNvPr>
          <p:cNvSpPr>
            <a:spLocks noGrp="1"/>
          </p:cNvSpPr>
          <p:nvPr>
            <p:ph type="sldNum" sz="quarter" idx="12"/>
          </p:nvPr>
        </p:nvSpPr>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23164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3BB9E-9128-42E6-9906-1CB468FA77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96ED2E-835A-4547-B9F3-689086408E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63771B-11C5-4ACC-8000-586B53A3BAE1}"/>
              </a:ext>
            </a:extLst>
          </p:cNvPr>
          <p:cNvSpPr>
            <a:spLocks noGrp="1"/>
          </p:cNvSpPr>
          <p:nvPr>
            <p:ph type="dt" sz="half" idx="10"/>
          </p:nvPr>
        </p:nvSpPr>
        <p:spPr/>
        <p:txBody>
          <a:bodyPr/>
          <a:lstStyle/>
          <a:p>
            <a:fld id="{6BCD423E-2B71-40F2-8784-EA756E419350}" type="datetimeFigureOut">
              <a:rPr lang="en-US" smtClean="0"/>
              <a:t>10/14/2020</a:t>
            </a:fld>
            <a:endParaRPr lang="en-US"/>
          </a:p>
        </p:txBody>
      </p:sp>
      <p:sp>
        <p:nvSpPr>
          <p:cNvPr id="5" name="Footer Placeholder 4">
            <a:extLst>
              <a:ext uri="{FF2B5EF4-FFF2-40B4-BE49-F238E27FC236}">
                <a16:creationId xmlns:a16="http://schemas.microsoft.com/office/drawing/2014/main" id="{10634D39-F703-465E-9E8E-D89092AA22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1C368B-FB1B-4BED-B432-0595688D9DA2}"/>
              </a:ext>
            </a:extLst>
          </p:cNvPr>
          <p:cNvSpPr>
            <a:spLocks noGrp="1"/>
          </p:cNvSpPr>
          <p:nvPr>
            <p:ph type="sldNum" sz="quarter" idx="12"/>
          </p:nvPr>
        </p:nvSpPr>
        <p:spPr/>
        <p:txBody>
          <a:bodyPr/>
          <a:lstStyle/>
          <a:p>
            <a:fld id="{D8F1BA3E-0F1D-46E2-9C67-1F2E5F17A72F}" type="slidenum">
              <a:rPr lang="en-US" smtClean="0"/>
              <a:t>‹#›</a:t>
            </a:fld>
            <a:endParaRPr lang="en-US"/>
          </a:p>
        </p:txBody>
      </p:sp>
    </p:spTree>
    <p:extLst>
      <p:ext uri="{BB962C8B-B14F-4D97-AF65-F5344CB8AC3E}">
        <p14:creationId xmlns:p14="http://schemas.microsoft.com/office/powerpoint/2010/main" val="1118073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35BA-2904-4961-99D7-F76A2E3FEC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B7BED8-5895-42D4-B265-C8413D9E6A1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67ED62-A66D-4075-8F66-BF048FAD9E38}"/>
              </a:ext>
            </a:extLst>
          </p:cNvPr>
          <p:cNvSpPr>
            <a:spLocks noGrp="1"/>
          </p:cNvSpPr>
          <p:nvPr>
            <p:ph type="dt" sz="half" idx="10"/>
          </p:nvPr>
        </p:nvSpPr>
        <p:spPr/>
        <p:txBody>
          <a:bodyPr/>
          <a:lstStyle/>
          <a:p>
            <a:fld id="{6BCD423E-2B71-40F2-8784-EA756E419350}" type="datetimeFigureOut">
              <a:rPr lang="en-US" smtClean="0"/>
              <a:t>10/14/2020</a:t>
            </a:fld>
            <a:endParaRPr lang="en-US"/>
          </a:p>
        </p:txBody>
      </p:sp>
      <p:sp>
        <p:nvSpPr>
          <p:cNvPr id="5" name="Footer Placeholder 4">
            <a:extLst>
              <a:ext uri="{FF2B5EF4-FFF2-40B4-BE49-F238E27FC236}">
                <a16:creationId xmlns:a16="http://schemas.microsoft.com/office/drawing/2014/main" id="{2C656D9D-C093-4A42-ABFC-03703909A6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9AA8B4-C090-4600-BF45-58A174DAEAD4}"/>
              </a:ext>
            </a:extLst>
          </p:cNvPr>
          <p:cNvSpPr>
            <a:spLocks noGrp="1"/>
          </p:cNvSpPr>
          <p:nvPr>
            <p:ph type="sldNum" sz="quarter" idx="12"/>
          </p:nvPr>
        </p:nvSpPr>
        <p:spPr/>
        <p:txBody>
          <a:bodyPr/>
          <a:lstStyle/>
          <a:p>
            <a:fld id="{D8F1BA3E-0F1D-46E2-9C67-1F2E5F17A72F}" type="slidenum">
              <a:rPr lang="en-US" smtClean="0"/>
              <a:t>‹#›</a:t>
            </a:fld>
            <a:endParaRPr lang="en-US"/>
          </a:p>
        </p:txBody>
      </p:sp>
    </p:spTree>
    <p:extLst>
      <p:ext uri="{BB962C8B-B14F-4D97-AF65-F5344CB8AC3E}">
        <p14:creationId xmlns:p14="http://schemas.microsoft.com/office/powerpoint/2010/main" val="71067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BFF89-7A05-4DAC-B034-33E8E9D237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39DA5C-A730-43AD-9795-AAE2858C97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D5C6F24-DA51-47BD-9825-B6B420426CC1}"/>
              </a:ext>
            </a:extLst>
          </p:cNvPr>
          <p:cNvSpPr>
            <a:spLocks noGrp="1"/>
          </p:cNvSpPr>
          <p:nvPr>
            <p:ph type="dt" sz="half" idx="10"/>
          </p:nvPr>
        </p:nvSpPr>
        <p:spPr/>
        <p:txBody>
          <a:bodyPr/>
          <a:lstStyle/>
          <a:p>
            <a:fld id="{6BCD423E-2B71-40F2-8784-EA756E419350}" type="datetimeFigureOut">
              <a:rPr lang="en-US" smtClean="0"/>
              <a:t>10/14/2020</a:t>
            </a:fld>
            <a:endParaRPr lang="en-US"/>
          </a:p>
        </p:txBody>
      </p:sp>
      <p:sp>
        <p:nvSpPr>
          <p:cNvPr id="5" name="Footer Placeholder 4">
            <a:extLst>
              <a:ext uri="{FF2B5EF4-FFF2-40B4-BE49-F238E27FC236}">
                <a16:creationId xmlns:a16="http://schemas.microsoft.com/office/drawing/2014/main" id="{CB2C1861-5DF1-4754-BA84-8B2DD2E8F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25D8AE-CE37-4B81-982C-AB11C83C785A}"/>
              </a:ext>
            </a:extLst>
          </p:cNvPr>
          <p:cNvSpPr>
            <a:spLocks noGrp="1"/>
          </p:cNvSpPr>
          <p:nvPr>
            <p:ph type="sldNum" sz="quarter" idx="12"/>
          </p:nvPr>
        </p:nvSpPr>
        <p:spPr/>
        <p:txBody>
          <a:bodyPr/>
          <a:lstStyle/>
          <a:p>
            <a:fld id="{D8F1BA3E-0F1D-46E2-9C67-1F2E5F17A72F}" type="slidenum">
              <a:rPr lang="en-US" smtClean="0"/>
              <a:t>‹#›</a:t>
            </a:fld>
            <a:endParaRPr lang="en-US"/>
          </a:p>
        </p:txBody>
      </p:sp>
    </p:spTree>
    <p:extLst>
      <p:ext uri="{BB962C8B-B14F-4D97-AF65-F5344CB8AC3E}">
        <p14:creationId xmlns:p14="http://schemas.microsoft.com/office/powerpoint/2010/main" val="1547938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8EC62-8EBF-42D3-A534-8D749597CF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CF438C-ED9E-4090-A745-8CB7C528C0B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0D50F8-8267-4227-812B-15B85548D82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607E4C-E80F-4399-85F2-1F78BCA2197A}"/>
              </a:ext>
            </a:extLst>
          </p:cNvPr>
          <p:cNvSpPr>
            <a:spLocks noGrp="1"/>
          </p:cNvSpPr>
          <p:nvPr>
            <p:ph type="dt" sz="half" idx="10"/>
          </p:nvPr>
        </p:nvSpPr>
        <p:spPr/>
        <p:txBody>
          <a:bodyPr/>
          <a:lstStyle/>
          <a:p>
            <a:fld id="{6BCD423E-2B71-40F2-8784-EA756E419350}" type="datetimeFigureOut">
              <a:rPr lang="en-US" smtClean="0"/>
              <a:t>10/14/2020</a:t>
            </a:fld>
            <a:endParaRPr lang="en-US"/>
          </a:p>
        </p:txBody>
      </p:sp>
      <p:sp>
        <p:nvSpPr>
          <p:cNvPr id="6" name="Footer Placeholder 5">
            <a:extLst>
              <a:ext uri="{FF2B5EF4-FFF2-40B4-BE49-F238E27FC236}">
                <a16:creationId xmlns:a16="http://schemas.microsoft.com/office/drawing/2014/main" id="{14ADBC00-BF88-46C5-ACB2-66E2407298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B92D17-BC94-429A-A891-6478F1DB9BC7}"/>
              </a:ext>
            </a:extLst>
          </p:cNvPr>
          <p:cNvSpPr>
            <a:spLocks noGrp="1"/>
          </p:cNvSpPr>
          <p:nvPr>
            <p:ph type="sldNum" sz="quarter" idx="12"/>
          </p:nvPr>
        </p:nvSpPr>
        <p:spPr/>
        <p:txBody>
          <a:bodyPr/>
          <a:lstStyle/>
          <a:p>
            <a:fld id="{D8F1BA3E-0F1D-46E2-9C67-1F2E5F17A72F}" type="slidenum">
              <a:rPr lang="en-US" smtClean="0"/>
              <a:t>‹#›</a:t>
            </a:fld>
            <a:endParaRPr lang="en-US"/>
          </a:p>
        </p:txBody>
      </p:sp>
    </p:spTree>
    <p:extLst>
      <p:ext uri="{BB962C8B-B14F-4D97-AF65-F5344CB8AC3E}">
        <p14:creationId xmlns:p14="http://schemas.microsoft.com/office/powerpoint/2010/main" val="1723691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B0DDC-79F3-4D40-8F01-D99BAFF595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64C5D1-5E79-4D19-B1AF-197E374E25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2B25390-F9D2-40CA-B0EB-BAF9F0CFCB5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88FB4F-0BC6-48F7-855F-C4278CFD8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BE3AD98-BA66-4250-A45D-F8ECDA50710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22895B-1E36-48A1-A555-DCAB0B042042}"/>
              </a:ext>
            </a:extLst>
          </p:cNvPr>
          <p:cNvSpPr>
            <a:spLocks noGrp="1"/>
          </p:cNvSpPr>
          <p:nvPr>
            <p:ph type="dt" sz="half" idx="10"/>
          </p:nvPr>
        </p:nvSpPr>
        <p:spPr/>
        <p:txBody>
          <a:bodyPr/>
          <a:lstStyle/>
          <a:p>
            <a:fld id="{6BCD423E-2B71-40F2-8784-EA756E419350}" type="datetimeFigureOut">
              <a:rPr lang="en-US" smtClean="0"/>
              <a:t>10/14/2020</a:t>
            </a:fld>
            <a:endParaRPr lang="en-US"/>
          </a:p>
        </p:txBody>
      </p:sp>
      <p:sp>
        <p:nvSpPr>
          <p:cNvPr id="8" name="Footer Placeholder 7">
            <a:extLst>
              <a:ext uri="{FF2B5EF4-FFF2-40B4-BE49-F238E27FC236}">
                <a16:creationId xmlns:a16="http://schemas.microsoft.com/office/drawing/2014/main" id="{25A78EC2-4670-4255-A072-9588BC690D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CD89AD-3784-4DD0-AE59-9FA40B811101}"/>
              </a:ext>
            </a:extLst>
          </p:cNvPr>
          <p:cNvSpPr>
            <a:spLocks noGrp="1"/>
          </p:cNvSpPr>
          <p:nvPr>
            <p:ph type="sldNum" sz="quarter" idx="12"/>
          </p:nvPr>
        </p:nvSpPr>
        <p:spPr/>
        <p:txBody>
          <a:bodyPr/>
          <a:lstStyle/>
          <a:p>
            <a:fld id="{D8F1BA3E-0F1D-46E2-9C67-1F2E5F17A72F}" type="slidenum">
              <a:rPr lang="en-US" smtClean="0"/>
              <a:t>‹#›</a:t>
            </a:fld>
            <a:endParaRPr lang="en-US"/>
          </a:p>
        </p:txBody>
      </p:sp>
    </p:spTree>
    <p:extLst>
      <p:ext uri="{BB962C8B-B14F-4D97-AF65-F5344CB8AC3E}">
        <p14:creationId xmlns:p14="http://schemas.microsoft.com/office/powerpoint/2010/main" val="208871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C4F02-561E-466B-8718-6584FB2CEE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144582-2D60-4768-BFD4-64A803E28D61}"/>
              </a:ext>
            </a:extLst>
          </p:cNvPr>
          <p:cNvSpPr>
            <a:spLocks noGrp="1"/>
          </p:cNvSpPr>
          <p:nvPr>
            <p:ph type="dt" sz="half" idx="10"/>
          </p:nvPr>
        </p:nvSpPr>
        <p:spPr/>
        <p:txBody>
          <a:bodyPr/>
          <a:lstStyle/>
          <a:p>
            <a:fld id="{6BCD423E-2B71-40F2-8784-EA756E419350}" type="datetimeFigureOut">
              <a:rPr lang="en-US" smtClean="0"/>
              <a:t>10/14/2020</a:t>
            </a:fld>
            <a:endParaRPr lang="en-US"/>
          </a:p>
        </p:txBody>
      </p:sp>
      <p:sp>
        <p:nvSpPr>
          <p:cNvPr id="4" name="Footer Placeholder 3">
            <a:extLst>
              <a:ext uri="{FF2B5EF4-FFF2-40B4-BE49-F238E27FC236}">
                <a16:creationId xmlns:a16="http://schemas.microsoft.com/office/drawing/2014/main" id="{A9881D57-D186-47EB-863C-5F89BB2793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D86E08-65B0-4A85-A767-E747B5850F09}"/>
              </a:ext>
            </a:extLst>
          </p:cNvPr>
          <p:cNvSpPr>
            <a:spLocks noGrp="1"/>
          </p:cNvSpPr>
          <p:nvPr>
            <p:ph type="sldNum" sz="quarter" idx="12"/>
          </p:nvPr>
        </p:nvSpPr>
        <p:spPr/>
        <p:txBody>
          <a:bodyPr/>
          <a:lstStyle/>
          <a:p>
            <a:fld id="{D8F1BA3E-0F1D-46E2-9C67-1F2E5F17A72F}" type="slidenum">
              <a:rPr lang="en-US" smtClean="0"/>
              <a:t>‹#›</a:t>
            </a:fld>
            <a:endParaRPr lang="en-US"/>
          </a:p>
        </p:txBody>
      </p:sp>
    </p:spTree>
    <p:extLst>
      <p:ext uri="{BB962C8B-B14F-4D97-AF65-F5344CB8AC3E}">
        <p14:creationId xmlns:p14="http://schemas.microsoft.com/office/powerpoint/2010/main" val="744512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CEEF7E-DD31-47FB-9CB4-3185F1D9BF35}"/>
              </a:ext>
            </a:extLst>
          </p:cNvPr>
          <p:cNvSpPr>
            <a:spLocks noGrp="1"/>
          </p:cNvSpPr>
          <p:nvPr>
            <p:ph type="dt" sz="half" idx="10"/>
          </p:nvPr>
        </p:nvSpPr>
        <p:spPr/>
        <p:txBody>
          <a:bodyPr/>
          <a:lstStyle/>
          <a:p>
            <a:fld id="{6BCD423E-2B71-40F2-8784-EA756E419350}" type="datetimeFigureOut">
              <a:rPr lang="en-US" smtClean="0"/>
              <a:t>10/14/2020</a:t>
            </a:fld>
            <a:endParaRPr lang="en-US"/>
          </a:p>
        </p:txBody>
      </p:sp>
      <p:sp>
        <p:nvSpPr>
          <p:cNvPr id="3" name="Footer Placeholder 2">
            <a:extLst>
              <a:ext uri="{FF2B5EF4-FFF2-40B4-BE49-F238E27FC236}">
                <a16:creationId xmlns:a16="http://schemas.microsoft.com/office/drawing/2014/main" id="{16343F7B-76C5-4D1C-B25C-14DFBC0EAD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5BAFC4-D8E5-4C4A-B58C-54A9C0E11156}"/>
              </a:ext>
            </a:extLst>
          </p:cNvPr>
          <p:cNvSpPr>
            <a:spLocks noGrp="1"/>
          </p:cNvSpPr>
          <p:nvPr>
            <p:ph type="sldNum" sz="quarter" idx="12"/>
          </p:nvPr>
        </p:nvSpPr>
        <p:spPr/>
        <p:txBody>
          <a:bodyPr/>
          <a:lstStyle/>
          <a:p>
            <a:fld id="{D8F1BA3E-0F1D-46E2-9C67-1F2E5F17A72F}" type="slidenum">
              <a:rPr lang="en-US" smtClean="0"/>
              <a:t>‹#›</a:t>
            </a:fld>
            <a:endParaRPr lang="en-US"/>
          </a:p>
        </p:txBody>
      </p:sp>
    </p:spTree>
    <p:extLst>
      <p:ext uri="{BB962C8B-B14F-4D97-AF65-F5344CB8AC3E}">
        <p14:creationId xmlns:p14="http://schemas.microsoft.com/office/powerpoint/2010/main" val="30451674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33E1B-11E1-4B67-B859-C1BD0053C5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B33D85-BD25-45E0-A95A-F36B9928A4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1CA5F7-6373-43D1-8422-3E651F1F69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EAAFA65-EF7D-472D-B7FD-AAC6B6B87D55}"/>
              </a:ext>
            </a:extLst>
          </p:cNvPr>
          <p:cNvSpPr>
            <a:spLocks noGrp="1"/>
          </p:cNvSpPr>
          <p:nvPr>
            <p:ph type="dt" sz="half" idx="10"/>
          </p:nvPr>
        </p:nvSpPr>
        <p:spPr/>
        <p:txBody>
          <a:bodyPr/>
          <a:lstStyle/>
          <a:p>
            <a:fld id="{6BCD423E-2B71-40F2-8784-EA756E419350}" type="datetimeFigureOut">
              <a:rPr lang="en-US" smtClean="0"/>
              <a:t>10/14/2020</a:t>
            </a:fld>
            <a:endParaRPr lang="en-US"/>
          </a:p>
        </p:txBody>
      </p:sp>
      <p:sp>
        <p:nvSpPr>
          <p:cNvPr id="6" name="Footer Placeholder 5">
            <a:extLst>
              <a:ext uri="{FF2B5EF4-FFF2-40B4-BE49-F238E27FC236}">
                <a16:creationId xmlns:a16="http://schemas.microsoft.com/office/drawing/2014/main" id="{756CFEA7-765E-4931-AA58-C165993719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64E4A9-4592-46C0-A0EF-10CC04403EA8}"/>
              </a:ext>
            </a:extLst>
          </p:cNvPr>
          <p:cNvSpPr>
            <a:spLocks noGrp="1"/>
          </p:cNvSpPr>
          <p:nvPr>
            <p:ph type="sldNum" sz="quarter" idx="12"/>
          </p:nvPr>
        </p:nvSpPr>
        <p:spPr/>
        <p:txBody>
          <a:bodyPr/>
          <a:lstStyle/>
          <a:p>
            <a:fld id="{D8F1BA3E-0F1D-46E2-9C67-1F2E5F17A72F}" type="slidenum">
              <a:rPr lang="en-US" smtClean="0"/>
              <a:t>‹#›</a:t>
            </a:fld>
            <a:endParaRPr lang="en-US"/>
          </a:p>
        </p:txBody>
      </p:sp>
    </p:spTree>
    <p:extLst>
      <p:ext uri="{BB962C8B-B14F-4D97-AF65-F5344CB8AC3E}">
        <p14:creationId xmlns:p14="http://schemas.microsoft.com/office/powerpoint/2010/main" val="1950940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C9256-9BE7-4170-B694-FB9F7F7DEC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B4358E-20C3-44C7-8E5F-76ECB9386AD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58E9CF-22E9-425E-A235-FC3926FC4F37}"/>
              </a:ext>
            </a:extLst>
          </p:cNvPr>
          <p:cNvSpPr>
            <a:spLocks noGrp="1"/>
          </p:cNvSpPr>
          <p:nvPr>
            <p:ph type="dt" sz="half" idx="10"/>
          </p:nvPr>
        </p:nvSpPr>
        <p:spPr/>
        <p:txBody>
          <a:bodyPr/>
          <a:lstStyle/>
          <a:p>
            <a:fld id="{9334D819-9F07-4261-B09B-9E467E5D9002}" type="datetimeFigureOut">
              <a:rPr lang="en-US" smtClean="0"/>
              <a:t>10/14/2020</a:t>
            </a:fld>
            <a:endParaRPr lang="en-US"/>
          </a:p>
        </p:txBody>
      </p:sp>
      <p:sp>
        <p:nvSpPr>
          <p:cNvPr id="5" name="Footer Placeholder 4">
            <a:extLst>
              <a:ext uri="{FF2B5EF4-FFF2-40B4-BE49-F238E27FC236}">
                <a16:creationId xmlns:a16="http://schemas.microsoft.com/office/drawing/2014/main" id="{9F9356FB-49AB-4C31-A02D-ED17E98567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2D8A27-65A0-463B-98A1-59D60B0D3B7D}"/>
              </a:ext>
            </a:extLst>
          </p:cNvPr>
          <p:cNvSpPr>
            <a:spLocks noGrp="1"/>
          </p:cNvSpPr>
          <p:nvPr>
            <p:ph type="sldNum" sz="quarter" idx="12"/>
          </p:nvPr>
        </p:nvSpPr>
        <p:spPr/>
        <p:txBody>
          <a:bodyPr/>
          <a:lstStyle/>
          <a:p>
            <a:fld id="{71766878-3199-4EAB-94E7-2D6D11070E14}" type="slidenum">
              <a:rPr lang="en-US" smtClean="0"/>
              <a:t>‹#›</a:t>
            </a:fld>
            <a:endParaRPr lang="en-US"/>
          </a:p>
        </p:txBody>
      </p:sp>
      <p:pic>
        <p:nvPicPr>
          <p:cNvPr id="7" name="Graphic 6" descr="Home">
            <a:hlinkClick r:id="rId2" action="ppaction://hlinksldjump"/>
            <a:extLst>
              <a:ext uri="{FF2B5EF4-FFF2-40B4-BE49-F238E27FC236}">
                <a16:creationId xmlns:a16="http://schemas.microsoft.com/office/drawing/2014/main" id="{88CEC3A2-86E6-4A54-A15C-6A4EEB13F8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506200" y="0"/>
            <a:ext cx="685800" cy="685800"/>
          </a:xfrm>
          <a:prstGeom prst="rect">
            <a:avLst/>
          </a:prstGeom>
        </p:spPr>
      </p:pic>
    </p:spTree>
    <p:extLst>
      <p:ext uri="{BB962C8B-B14F-4D97-AF65-F5344CB8AC3E}">
        <p14:creationId xmlns:p14="http://schemas.microsoft.com/office/powerpoint/2010/main" val="12187658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99E88-B5C8-4A81-AE76-6CCC9C453B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2E20CA-4FBA-4DDF-8B94-B4B26A9A00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D5A7E8-5447-4A79-9701-D8ECF39AAE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E20FC2B-D114-41EE-9DD8-263F6B404DD8}"/>
              </a:ext>
            </a:extLst>
          </p:cNvPr>
          <p:cNvSpPr>
            <a:spLocks noGrp="1"/>
          </p:cNvSpPr>
          <p:nvPr>
            <p:ph type="dt" sz="half" idx="10"/>
          </p:nvPr>
        </p:nvSpPr>
        <p:spPr/>
        <p:txBody>
          <a:bodyPr/>
          <a:lstStyle/>
          <a:p>
            <a:fld id="{6BCD423E-2B71-40F2-8784-EA756E419350}" type="datetimeFigureOut">
              <a:rPr lang="en-US" smtClean="0"/>
              <a:t>10/14/2020</a:t>
            </a:fld>
            <a:endParaRPr lang="en-US"/>
          </a:p>
        </p:txBody>
      </p:sp>
      <p:sp>
        <p:nvSpPr>
          <p:cNvPr id="6" name="Footer Placeholder 5">
            <a:extLst>
              <a:ext uri="{FF2B5EF4-FFF2-40B4-BE49-F238E27FC236}">
                <a16:creationId xmlns:a16="http://schemas.microsoft.com/office/drawing/2014/main" id="{5C76ACC0-1933-4467-AB71-CA4962C91C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179F8-4C07-4C79-8C33-D975970B8AFA}"/>
              </a:ext>
            </a:extLst>
          </p:cNvPr>
          <p:cNvSpPr>
            <a:spLocks noGrp="1"/>
          </p:cNvSpPr>
          <p:nvPr>
            <p:ph type="sldNum" sz="quarter" idx="12"/>
          </p:nvPr>
        </p:nvSpPr>
        <p:spPr/>
        <p:txBody>
          <a:bodyPr/>
          <a:lstStyle/>
          <a:p>
            <a:fld id="{D8F1BA3E-0F1D-46E2-9C67-1F2E5F17A72F}" type="slidenum">
              <a:rPr lang="en-US" smtClean="0"/>
              <a:t>‹#›</a:t>
            </a:fld>
            <a:endParaRPr lang="en-US"/>
          </a:p>
        </p:txBody>
      </p:sp>
    </p:spTree>
    <p:extLst>
      <p:ext uri="{BB962C8B-B14F-4D97-AF65-F5344CB8AC3E}">
        <p14:creationId xmlns:p14="http://schemas.microsoft.com/office/powerpoint/2010/main" val="20384735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3196F-0190-4EEC-9842-5FBB0C46A5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C6F0A8-3D03-4FC5-ACFD-4EC58C1FA8E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152FEC-0DE0-4815-98EE-A1E44A285510}"/>
              </a:ext>
            </a:extLst>
          </p:cNvPr>
          <p:cNvSpPr>
            <a:spLocks noGrp="1"/>
          </p:cNvSpPr>
          <p:nvPr>
            <p:ph type="dt" sz="half" idx="10"/>
          </p:nvPr>
        </p:nvSpPr>
        <p:spPr/>
        <p:txBody>
          <a:bodyPr/>
          <a:lstStyle/>
          <a:p>
            <a:fld id="{6BCD423E-2B71-40F2-8784-EA756E419350}" type="datetimeFigureOut">
              <a:rPr lang="en-US" smtClean="0"/>
              <a:t>10/14/2020</a:t>
            </a:fld>
            <a:endParaRPr lang="en-US"/>
          </a:p>
        </p:txBody>
      </p:sp>
      <p:sp>
        <p:nvSpPr>
          <p:cNvPr id="5" name="Footer Placeholder 4">
            <a:extLst>
              <a:ext uri="{FF2B5EF4-FFF2-40B4-BE49-F238E27FC236}">
                <a16:creationId xmlns:a16="http://schemas.microsoft.com/office/drawing/2014/main" id="{AB28BF43-E2B2-4385-BDBC-46AFF08DD8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44B29-1AFE-4601-8C46-6E371DFDB5F7}"/>
              </a:ext>
            </a:extLst>
          </p:cNvPr>
          <p:cNvSpPr>
            <a:spLocks noGrp="1"/>
          </p:cNvSpPr>
          <p:nvPr>
            <p:ph type="sldNum" sz="quarter" idx="12"/>
          </p:nvPr>
        </p:nvSpPr>
        <p:spPr/>
        <p:txBody>
          <a:bodyPr/>
          <a:lstStyle/>
          <a:p>
            <a:fld id="{D8F1BA3E-0F1D-46E2-9C67-1F2E5F17A72F}" type="slidenum">
              <a:rPr lang="en-US" smtClean="0"/>
              <a:t>‹#›</a:t>
            </a:fld>
            <a:endParaRPr lang="en-US"/>
          </a:p>
        </p:txBody>
      </p:sp>
    </p:spTree>
    <p:extLst>
      <p:ext uri="{BB962C8B-B14F-4D97-AF65-F5344CB8AC3E}">
        <p14:creationId xmlns:p14="http://schemas.microsoft.com/office/powerpoint/2010/main" val="2572496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6319C2-39D6-4048-AA70-BB7DE623B3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946147-C2AD-4842-9275-1058F98661C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FAB0CC-8663-4D6F-B0FE-8B8F74C77F31}"/>
              </a:ext>
            </a:extLst>
          </p:cNvPr>
          <p:cNvSpPr>
            <a:spLocks noGrp="1"/>
          </p:cNvSpPr>
          <p:nvPr>
            <p:ph type="dt" sz="half" idx="10"/>
          </p:nvPr>
        </p:nvSpPr>
        <p:spPr/>
        <p:txBody>
          <a:bodyPr/>
          <a:lstStyle/>
          <a:p>
            <a:fld id="{6BCD423E-2B71-40F2-8784-EA756E419350}" type="datetimeFigureOut">
              <a:rPr lang="en-US" smtClean="0"/>
              <a:t>10/14/2020</a:t>
            </a:fld>
            <a:endParaRPr lang="en-US"/>
          </a:p>
        </p:txBody>
      </p:sp>
      <p:sp>
        <p:nvSpPr>
          <p:cNvPr id="5" name="Footer Placeholder 4">
            <a:extLst>
              <a:ext uri="{FF2B5EF4-FFF2-40B4-BE49-F238E27FC236}">
                <a16:creationId xmlns:a16="http://schemas.microsoft.com/office/drawing/2014/main" id="{20C89006-A7EF-4E72-956D-0B788FFAFE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85E76F-1F7B-4482-AB70-F87A9123A37A}"/>
              </a:ext>
            </a:extLst>
          </p:cNvPr>
          <p:cNvSpPr>
            <a:spLocks noGrp="1"/>
          </p:cNvSpPr>
          <p:nvPr>
            <p:ph type="sldNum" sz="quarter" idx="12"/>
          </p:nvPr>
        </p:nvSpPr>
        <p:spPr/>
        <p:txBody>
          <a:bodyPr/>
          <a:lstStyle/>
          <a:p>
            <a:fld id="{D8F1BA3E-0F1D-46E2-9C67-1F2E5F17A72F}" type="slidenum">
              <a:rPr lang="en-US" smtClean="0"/>
              <a:t>‹#›</a:t>
            </a:fld>
            <a:endParaRPr lang="en-US"/>
          </a:p>
        </p:txBody>
      </p:sp>
    </p:spTree>
    <p:extLst>
      <p:ext uri="{BB962C8B-B14F-4D97-AF65-F5344CB8AC3E}">
        <p14:creationId xmlns:p14="http://schemas.microsoft.com/office/powerpoint/2010/main" val="1559867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91659-D586-48A3-A959-564163F353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78D156-8738-464B-8EB5-D5AB25BED4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75EB40-5315-4EEE-ABFB-DDE85CB427A6}"/>
              </a:ext>
            </a:extLst>
          </p:cNvPr>
          <p:cNvSpPr>
            <a:spLocks noGrp="1"/>
          </p:cNvSpPr>
          <p:nvPr>
            <p:ph type="dt" sz="half" idx="10"/>
          </p:nvPr>
        </p:nvSpPr>
        <p:spPr/>
        <p:txBody>
          <a:bodyPr/>
          <a:lstStyle/>
          <a:p>
            <a:fld id="{962DF271-9F80-4A61-B445-58C8F383D1D4}" type="datetimeFigureOut">
              <a:rPr lang="en-US" smtClean="0"/>
              <a:t>10/14/2020</a:t>
            </a:fld>
            <a:endParaRPr lang="en-US"/>
          </a:p>
        </p:txBody>
      </p:sp>
      <p:sp>
        <p:nvSpPr>
          <p:cNvPr id="5" name="Footer Placeholder 4">
            <a:extLst>
              <a:ext uri="{FF2B5EF4-FFF2-40B4-BE49-F238E27FC236}">
                <a16:creationId xmlns:a16="http://schemas.microsoft.com/office/drawing/2014/main" id="{E45237D4-2F33-4B93-8148-4282C3C622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2C9237-E0CF-405E-85C1-1FCAF23527D6}"/>
              </a:ext>
            </a:extLst>
          </p:cNvPr>
          <p:cNvSpPr>
            <a:spLocks noGrp="1"/>
          </p:cNvSpPr>
          <p:nvPr>
            <p:ph type="sldNum" sz="quarter" idx="12"/>
          </p:nvPr>
        </p:nvSpPr>
        <p:spPr/>
        <p:txBody>
          <a:bodyPr/>
          <a:lstStyle/>
          <a:p>
            <a:fld id="{F30C3C7A-FDD4-458E-A0F4-43D0FD511A21}" type="slidenum">
              <a:rPr lang="en-US" smtClean="0"/>
              <a:t>‹#›</a:t>
            </a:fld>
            <a:endParaRPr lang="en-US"/>
          </a:p>
        </p:txBody>
      </p:sp>
    </p:spTree>
    <p:extLst>
      <p:ext uri="{BB962C8B-B14F-4D97-AF65-F5344CB8AC3E}">
        <p14:creationId xmlns:p14="http://schemas.microsoft.com/office/powerpoint/2010/main" val="453250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8F771-71E7-4B6B-98C1-BBA61A373B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5FF4E3-5758-44A8-B172-F52133F5444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A1A56E-482E-46E5-BA1C-13F3056E2E73}"/>
              </a:ext>
            </a:extLst>
          </p:cNvPr>
          <p:cNvSpPr>
            <a:spLocks noGrp="1"/>
          </p:cNvSpPr>
          <p:nvPr>
            <p:ph type="dt" sz="half" idx="10"/>
          </p:nvPr>
        </p:nvSpPr>
        <p:spPr/>
        <p:txBody>
          <a:bodyPr/>
          <a:lstStyle/>
          <a:p>
            <a:fld id="{962DF271-9F80-4A61-B445-58C8F383D1D4}" type="datetimeFigureOut">
              <a:rPr lang="en-US" smtClean="0"/>
              <a:t>10/14/2020</a:t>
            </a:fld>
            <a:endParaRPr lang="en-US"/>
          </a:p>
        </p:txBody>
      </p:sp>
      <p:sp>
        <p:nvSpPr>
          <p:cNvPr id="5" name="Footer Placeholder 4">
            <a:extLst>
              <a:ext uri="{FF2B5EF4-FFF2-40B4-BE49-F238E27FC236}">
                <a16:creationId xmlns:a16="http://schemas.microsoft.com/office/drawing/2014/main" id="{76C05916-4600-4D2A-A22E-8C1CFD8B03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AFE2E8-31BD-4F9F-BE7B-0B4C4070FECA}"/>
              </a:ext>
            </a:extLst>
          </p:cNvPr>
          <p:cNvSpPr>
            <a:spLocks noGrp="1"/>
          </p:cNvSpPr>
          <p:nvPr>
            <p:ph type="sldNum" sz="quarter" idx="12"/>
          </p:nvPr>
        </p:nvSpPr>
        <p:spPr/>
        <p:txBody>
          <a:bodyPr/>
          <a:lstStyle/>
          <a:p>
            <a:fld id="{F30C3C7A-FDD4-458E-A0F4-43D0FD511A21}" type="slidenum">
              <a:rPr lang="en-US" smtClean="0"/>
              <a:t>‹#›</a:t>
            </a:fld>
            <a:endParaRPr lang="en-US"/>
          </a:p>
        </p:txBody>
      </p:sp>
    </p:spTree>
    <p:extLst>
      <p:ext uri="{BB962C8B-B14F-4D97-AF65-F5344CB8AC3E}">
        <p14:creationId xmlns:p14="http://schemas.microsoft.com/office/powerpoint/2010/main" val="12622685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6F9A4-25DF-47FA-9595-60F5BF736D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E0BA62-8ADF-4A33-BDC4-E09738C20B4E}"/>
              </a:ext>
            </a:extLst>
          </p:cNvPr>
          <p:cNvSpPr>
            <a:spLocks noGrp="1"/>
          </p:cNvSpPr>
          <p:nvPr>
            <p:ph type="dt" sz="half" idx="10"/>
          </p:nvPr>
        </p:nvSpPr>
        <p:spPr/>
        <p:txBody>
          <a:bodyPr/>
          <a:lstStyle/>
          <a:p>
            <a:fld id="{962DF271-9F80-4A61-B445-58C8F383D1D4}" type="datetimeFigureOut">
              <a:rPr lang="en-US" smtClean="0"/>
              <a:t>10/14/2020</a:t>
            </a:fld>
            <a:endParaRPr lang="en-US"/>
          </a:p>
        </p:txBody>
      </p:sp>
      <p:sp>
        <p:nvSpPr>
          <p:cNvPr id="4" name="Footer Placeholder 3">
            <a:extLst>
              <a:ext uri="{FF2B5EF4-FFF2-40B4-BE49-F238E27FC236}">
                <a16:creationId xmlns:a16="http://schemas.microsoft.com/office/drawing/2014/main" id="{E1EB82E8-A0B1-4C1B-BDB7-642EA1EEA9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06A1A5-C126-437D-BD39-08BDD3FE4661}"/>
              </a:ext>
            </a:extLst>
          </p:cNvPr>
          <p:cNvSpPr>
            <a:spLocks noGrp="1"/>
          </p:cNvSpPr>
          <p:nvPr>
            <p:ph type="sldNum" sz="quarter" idx="12"/>
          </p:nvPr>
        </p:nvSpPr>
        <p:spPr/>
        <p:txBody>
          <a:bodyPr/>
          <a:lstStyle/>
          <a:p>
            <a:fld id="{F30C3C7A-FDD4-458E-A0F4-43D0FD511A21}" type="slidenum">
              <a:rPr lang="en-US" smtClean="0"/>
              <a:t>‹#›</a:t>
            </a:fld>
            <a:endParaRPr lang="en-US"/>
          </a:p>
        </p:txBody>
      </p:sp>
    </p:spTree>
    <p:extLst>
      <p:ext uri="{BB962C8B-B14F-4D97-AF65-F5344CB8AC3E}">
        <p14:creationId xmlns:p14="http://schemas.microsoft.com/office/powerpoint/2010/main" val="5835175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A61DF-7592-4EF2-8CFC-7C1964A46C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27CE5B-6DCE-49DB-B401-52CE892153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B1656F-9CF2-4F0C-9BD9-38A7EC51A917}"/>
              </a:ext>
            </a:extLst>
          </p:cNvPr>
          <p:cNvSpPr>
            <a:spLocks noGrp="1"/>
          </p:cNvSpPr>
          <p:nvPr>
            <p:ph type="dt" sz="half" idx="10"/>
          </p:nvPr>
        </p:nvSpPr>
        <p:spPr/>
        <p:txBody>
          <a:bodyPr/>
          <a:lstStyle/>
          <a:p>
            <a:fld id="{962DF271-9F80-4A61-B445-58C8F383D1D4}" type="datetimeFigureOut">
              <a:rPr lang="en-US" smtClean="0"/>
              <a:t>10/14/2020</a:t>
            </a:fld>
            <a:endParaRPr lang="en-US"/>
          </a:p>
        </p:txBody>
      </p:sp>
      <p:sp>
        <p:nvSpPr>
          <p:cNvPr id="5" name="Footer Placeholder 4">
            <a:extLst>
              <a:ext uri="{FF2B5EF4-FFF2-40B4-BE49-F238E27FC236}">
                <a16:creationId xmlns:a16="http://schemas.microsoft.com/office/drawing/2014/main" id="{AA5A317E-DCCD-4FD2-95EF-1049F00504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CA8EA-1A69-42C2-969C-B970DDE7BF77}"/>
              </a:ext>
            </a:extLst>
          </p:cNvPr>
          <p:cNvSpPr>
            <a:spLocks noGrp="1"/>
          </p:cNvSpPr>
          <p:nvPr>
            <p:ph type="sldNum" sz="quarter" idx="12"/>
          </p:nvPr>
        </p:nvSpPr>
        <p:spPr/>
        <p:txBody>
          <a:bodyPr/>
          <a:lstStyle/>
          <a:p>
            <a:fld id="{F30C3C7A-FDD4-458E-A0F4-43D0FD511A21}" type="slidenum">
              <a:rPr lang="en-US" smtClean="0"/>
              <a:t>‹#›</a:t>
            </a:fld>
            <a:endParaRPr lang="en-US"/>
          </a:p>
        </p:txBody>
      </p:sp>
    </p:spTree>
    <p:extLst>
      <p:ext uri="{BB962C8B-B14F-4D97-AF65-F5344CB8AC3E}">
        <p14:creationId xmlns:p14="http://schemas.microsoft.com/office/powerpoint/2010/main" val="16382755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17502-71C2-4B98-905F-18CA8AAA3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98CA53-7BBD-456D-B268-D98D1217488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577767-5D3F-450A-AD4B-9E7B47A7B9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F6014B-5D55-4CD7-8C45-B413E111561B}"/>
              </a:ext>
            </a:extLst>
          </p:cNvPr>
          <p:cNvSpPr>
            <a:spLocks noGrp="1"/>
          </p:cNvSpPr>
          <p:nvPr>
            <p:ph type="dt" sz="half" idx="10"/>
          </p:nvPr>
        </p:nvSpPr>
        <p:spPr/>
        <p:txBody>
          <a:bodyPr/>
          <a:lstStyle/>
          <a:p>
            <a:fld id="{962DF271-9F80-4A61-B445-58C8F383D1D4}" type="datetimeFigureOut">
              <a:rPr lang="en-US" smtClean="0"/>
              <a:t>10/14/2020</a:t>
            </a:fld>
            <a:endParaRPr lang="en-US"/>
          </a:p>
        </p:txBody>
      </p:sp>
      <p:sp>
        <p:nvSpPr>
          <p:cNvPr id="6" name="Footer Placeholder 5">
            <a:extLst>
              <a:ext uri="{FF2B5EF4-FFF2-40B4-BE49-F238E27FC236}">
                <a16:creationId xmlns:a16="http://schemas.microsoft.com/office/drawing/2014/main" id="{14BDF33C-09DC-4928-98B5-DE9A17155A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AF1C53-56AF-4EDB-8F10-6A5B53F798A8}"/>
              </a:ext>
            </a:extLst>
          </p:cNvPr>
          <p:cNvSpPr>
            <a:spLocks noGrp="1"/>
          </p:cNvSpPr>
          <p:nvPr>
            <p:ph type="sldNum" sz="quarter" idx="12"/>
          </p:nvPr>
        </p:nvSpPr>
        <p:spPr/>
        <p:txBody>
          <a:bodyPr/>
          <a:lstStyle/>
          <a:p>
            <a:fld id="{F30C3C7A-FDD4-458E-A0F4-43D0FD511A21}" type="slidenum">
              <a:rPr lang="en-US" smtClean="0"/>
              <a:t>‹#›</a:t>
            </a:fld>
            <a:endParaRPr lang="en-US"/>
          </a:p>
        </p:txBody>
      </p:sp>
    </p:spTree>
    <p:extLst>
      <p:ext uri="{BB962C8B-B14F-4D97-AF65-F5344CB8AC3E}">
        <p14:creationId xmlns:p14="http://schemas.microsoft.com/office/powerpoint/2010/main" val="4220514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9BB1C-628D-409A-BC04-5BF5B00157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DCA29D-C810-4E8D-AF35-9BC4036C24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2A4EAE6-D400-4BB3-AEA3-519C1AD1E0B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2B3D2F-E2F6-4190-8C03-A9C69F126D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816086C-C715-4BEB-ABA1-ED0327215FE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D577B7-D760-4C59-8920-AA08EB3C1664}"/>
              </a:ext>
            </a:extLst>
          </p:cNvPr>
          <p:cNvSpPr>
            <a:spLocks noGrp="1"/>
          </p:cNvSpPr>
          <p:nvPr>
            <p:ph type="dt" sz="half" idx="10"/>
          </p:nvPr>
        </p:nvSpPr>
        <p:spPr/>
        <p:txBody>
          <a:bodyPr/>
          <a:lstStyle/>
          <a:p>
            <a:fld id="{962DF271-9F80-4A61-B445-58C8F383D1D4}" type="datetimeFigureOut">
              <a:rPr lang="en-US" smtClean="0"/>
              <a:t>10/14/2020</a:t>
            </a:fld>
            <a:endParaRPr lang="en-US"/>
          </a:p>
        </p:txBody>
      </p:sp>
      <p:sp>
        <p:nvSpPr>
          <p:cNvPr id="8" name="Footer Placeholder 7">
            <a:extLst>
              <a:ext uri="{FF2B5EF4-FFF2-40B4-BE49-F238E27FC236}">
                <a16:creationId xmlns:a16="http://schemas.microsoft.com/office/drawing/2014/main" id="{F1DC1411-D637-42C7-86AD-C94D75B332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97EE66-9BDC-4980-BBAA-CBBDF1463ABE}"/>
              </a:ext>
            </a:extLst>
          </p:cNvPr>
          <p:cNvSpPr>
            <a:spLocks noGrp="1"/>
          </p:cNvSpPr>
          <p:nvPr>
            <p:ph type="sldNum" sz="quarter" idx="12"/>
          </p:nvPr>
        </p:nvSpPr>
        <p:spPr/>
        <p:txBody>
          <a:bodyPr/>
          <a:lstStyle/>
          <a:p>
            <a:fld id="{F30C3C7A-FDD4-458E-A0F4-43D0FD511A21}" type="slidenum">
              <a:rPr lang="en-US" smtClean="0"/>
              <a:t>‹#›</a:t>
            </a:fld>
            <a:endParaRPr lang="en-US"/>
          </a:p>
        </p:txBody>
      </p:sp>
    </p:spTree>
    <p:extLst>
      <p:ext uri="{BB962C8B-B14F-4D97-AF65-F5344CB8AC3E}">
        <p14:creationId xmlns:p14="http://schemas.microsoft.com/office/powerpoint/2010/main" val="15689084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EC557-8D91-4492-A032-D104DF9705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FC1999-163F-4F1C-AAC4-91D396E2F92E}"/>
              </a:ext>
            </a:extLst>
          </p:cNvPr>
          <p:cNvSpPr>
            <a:spLocks noGrp="1"/>
          </p:cNvSpPr>
          <p:nvPr>
            <p:ph type="dt" sz="half" idx="10"/>
          </p:nvPr>
        </p:nvSpPr>
        <p:spPr/>
        <p:txBody>
          <a:bodyPr/>
          <a:lstStyle/>
          <a:p>
            <a:fld id="{962DF271-9F80-4A61-B445-58C8F383D1D4}" type="datetimeFigureOut">
              <a:rPr lang="en-US" smtClean="0"/>
              <a:t>10/14/2020</a:t>
            </a:fld>
            <a:endParaRPr lang="en-US"/>
          </a:p>
        </p:txBody>
      </p:sp>
      <p:sp>
        <p:nvSpPr>
          <p:cNvPr id="4" name="Footer Placeholder 3">
            <a:extLst>
              <a:ext uri="{FF2B5EF4-FFF2-40B4-BE49-F238E27FC236}">
                <a16:creationId xmlns:a16="http://schemas.microsoft.com/office/drawing/2014/main" id="{E352F23E-0BDE-40D2-95E5-8A17E3D1A9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1765E1-875D-45F8-B428-7FAF7D2E5A3C}"/>
              </a:ext>
            </a:extLst>
          </p:cNvPr>
          <p:cNvSpPr>
            <a:spLocks noGrp="1"/>
          </p:cNvSpPr>
          <p:nvPr>
            <p:ph type="sldNum" sz="quarter" idx="12"/>
          </p:nvPr>
        </p:nvSpPr>
        <p:spPr/>
        <p:txBody>
          <a:bodyPr/>
          <a:lstStyle/>
          <a:p>
            <a:fld id="{F30C3C7A-FDD4-458E-A0F4-43D0FD511A21}" type="slidenum">
              <a:rPr lang="en-US" smtClean="0"/>
              <a:t>‹#›</a:t>
            </a:fld>
            <a:endParaRPr lang="en-US"/>
          </a:p>
        </p:txBody>
      </p:sp>
    </p:spTree>
    <p:extLst>
      <p:ext uri="{BB962C8B-B14F-4D97-AF65-F5344CB8AC3E}">
        <p14:creationId xmlns:p14="http://schemas.microsoft.com/office/powerpoint/2010/main" val="1221977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8B03C-FBE2-46F9-89D1-4B19BBA91C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F86544-9DE9-4C71-9AA5-623643AD4B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653C58C-4756-4137-8399-5849638CBD28}"/>
              </a:ext>
            </a:extLst>
          </p:cNvPr>
          <p:cNvSpPr>
            <a:spLocks noGrp="1"/>
          </p:cNvSpPr>
          <p:nvPr>
            <p:ph type="dt" sz="half" idx="10"/>
          </p:nvPr>
        </p:nvSpPr>
        <p:spPr/>
        <p:txBody>
          <a:bodyPr/>
          <a:lstStyle/>
          <a:p>
            <a:fld id="{9334D819-9F07-4261-B09B-9E467E5D9002}" type="datetimeFigureOut">
              <a:rPr lang="en-US" smtClean="0"/>
              <a:pPr/>
              <a:t>10/14/2020</a:t>
            </a:fld>
            <a:endParaRPr lang="en-US"/>
          </a:p>
        </p:txBody>
      </p:sp>
      <p:sp>
        <p:nvSpPr>
          <p:cNvPr id="5" name="Footer Placeholder 4">
            <a:extLst>
              <a:ext uri="{FF2B5EF4-FFF2-40B4-BE49-F238E27FC236}">
                <a16:creationId xmlns:a16="http://schemas.microsoft.com/office/drawing/2014/main" id="{553442F4-647D-4C5F-BFB3-0761148F34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6AAA4-5233-4429-B187-72D5B6AA74C6}"/>
              </a:ext>
            </a:extLst>
          </p:cNvPr>
          <p:cNvSpPr>
            <a:spLocks noGrp="1"/>
          </p:cNvSpPr>
          <p:nvPr>
            <p:ph type="sldNum" sz="quarter" idx="12"/>
          </p:nvPr>
        </p:nvSpPr>
        <p:spPr/>
        <p:txBody>
          <a:bodyPr/>
          <a:lstStyle/>
          <a:p>
            <a:fld id="{71766878-3199-4EAB-94E7-2D6D11070E14}" type="slidenum">
              <a:rPr lang="en-US" smtClean="0"/>
              <a:pPr/>
              <a:t>‹#›</a:t>
            </a:fld>
            <a:endParaRPr lang="en-US"/>
          </a:p>
        </p:txBody>
      </p:sp>
    </p:spTree>
    <p:extLst>
      <p:ext uri="{BB962C8B-B14F-4D97-AF65-F5344CB8AC3E}">
        <p14:creationId xmlns:p14="http://schemas.microsoft.com/office/powerpoint/2010/main" val="7262447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A152C2-F829-4CD3-8D96-57383CA8A065}"/>
              </a:ext>
            </a:extLst>
          </p:cNvPr>
          <p:cNvSpPr>
            <a:spLocks noGrp="1"/>
          </p:cNvSpPr>
          <p:nvPr>
            <p:ph type="dt" sz="half" idx="10"/>
          </p:nvPr>
        </p:nvSpPr>
        <p:spPr/>
        <p:txBody>
          <a:bodyPr/>
          <a:lstStyle/>
          <a:p>
            <a:fld id="{962DF271-9F80-4A61-B445-58C8F383D1D4}" type="datetimeFigureOut">
              <a:rPr lang="en-US" smtClean="0"/>
              <a:t>10/14/2020</a:t>
            </a:fld>
            <a:endParaRPr lang="en-US"/>
          </a:p>
        </p:txBody>
      </p:sp>
      <p:sp>
        <p:nvSpPr>
          <p:cNvPr id="3" name="Footer Placeholder 2">
            <a:extLst>
              <a:ext uri="{FF2B5EF4-FFF2-40B4-BE49-F238E27FC236}">
                <a16:creationId xmlns:a16="http://schemas.microsoft.com/office/drawing/2014/main" id="{ABF8FE51-A4BA-46E8-9C8D-35E87D8D0E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27EB40-A23B-42FC-B5D1-75D87E0B5E34}"/>
              </a:ext>
            </a:extLst>
          </p:cNvPr>
          <p:cNvSpPr>
            <a:spLocks noGrp="1"/>
          </p:cNvSpPr>
          <p:nvPr>
            <p:ph type="sldNum" sz="quarter" idx="12"/>
          </p:nvPr>
        </p:nvSpPr>
        <p:spPr/>
        <p:txBody>
          <a:bodyPr/>
          <a:lstStyle/>
          <a:p>
            <a:fld id="{F30C3C7A-FDD4-458E-A0F4-43D0FD511A21}" type="slidenum">
              <a:rPr lang="en-US" smtClean="0"/>
              <a:t>‹#›</a:t>
            </a:fld>
            <a:endParaRPr lang="en-US"/>
          </a:p>
        </p:txBody>
      </p:sp>
    </p:spTree>
    <p:extLst>
      <p:ext uri="{BB962C8B-B14F-4D97-AF65-F5344CB8AC3E}">
        <p14:creationId xmlns:p14="http://schemas.microsoft.com/office/powerpoint/2010/main" val="13440950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7602D-5443-430A-A9C6-9858228DAE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8AE4F6-5CC7-424F-85B1-DDDBF3A349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DA4C0E-059A-4F12-A0E6-1DB3F60BF9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9A18D9-5058-4495-A4DA-B48E9F12F30D}"/>
              </a:ext>
            </a:extLst>
          </p:cNvPr>
          <p:cNvSpPr>
            <a:spLocks noGrp="1"/>
          </p:cNvSpPr>
          <p:nvPr>
            <p:ph type="dt" sz="half" idx="10"/>
          </p:nvPr>
        </p:nvSpPr>
        <p:spPr/>
        <p:txBody>
          <a:bodyPr/>
          <a:lstStyle/>
          <a:p>
            <a:fld id="{962DF271-9F80-4A61-B445-58C8F383D1D4}" type="datetimeFigureOut">
              <a:rPr lang="en-US" smtClean="0"/>
              <a:t>10/14/2020</a:t>
            </a:fld>
            <a:endParaRPr lang="en-US"/>
          </a:p>
        </p:txBody>
      </p:sp>
      <p:sp>
        <p:nvSpPr>
          <p:cNvPr id="6" name="Footer Placeholder 5">
            <a:extLst>
              <a:ext uri="{FF2B5EF4-FFF2-40B4-BE49-F238E27FC236}">
                <a16:creationId xmlns:a16="http://schemas.microsoft.com/office/drawing/2014/main" id="{4F1AD577-7EDF-4ED5-AEF3-6EBB1D6C14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1C76C8-627E-42FD-B8DA-64F2F452140D}"/>
              </a:ext>
            </a:extLst>
          </p:cNvPr>
          <p:cNvSpPr>
            <a:spLocks noGrp="1"/>
          </p:cNvSpPr>
          <p:nvPr>
            <p:ph type="sldNum" sz="quarter" idx="12"/>
          </p:nvPr>
        </p:nvSpPr>
        <p:spPr/>
        <p:txBody>
          <a:bodyPr/>
          <a:lstStyle/>
          <a:p>
            <a:fld id="{F30C3C7A-FDD4-458E-A0F4-43D0FD511A21}" type="slidenum">
              <a:rPr lang="en-US" smtClean="0"/>
              <a:t>‹#›</a:t>
            </a:fld>
            <a:endParaRPr lang="en-US"/>
          </a:p>
        </p:txBody>
      </p:sp>
    </p:spTree>
    <p:extLst>
      <p:ext uri="{BB962C8B-B14F-4D97-AF65-F5344CB8AC3E}">
        <p14:creationId xmlns:p14="http://schemas.microsoft.com/office/powerpoint/2010/main" val="24936969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E2767-FA37-4865-AC71-09CF48656D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187FAD-3791-4C16-91E9-2E4F414834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BB930B-2F95-449C-93E4-36C89D030B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8E5C8C1-CF78-4C7C-8D32-4E7070B2C104}"/>
              </a:ext>
            </a:extLst>
          </p:cNvPr>
          <p:cNvSpPr>
            <a:spLocks noGrp="1"/>
          </p:cNvSpPr>
          <p:nvPr>
            <p:ph type="dt" sz="half" idx="10"/>
          </p:nvPr>
        </p:nvSpPr>
        <p:spPr/>
        <p:txBody>
          <a:bodyPr/>
          <a:lstStyle/>
          <a:p>
            <a:fld id="{962DF271-9F80-4A61-B445-58C8F383D1D4}" type="datetimeFigureOut">
              <a:rPr lang="en-US" smtClean="0"/>
              <a:t>10/14/2020</a:t>
            </a:fld>
            <a:endParaRPr lang="en-US"/>
          </a:p>
        </p:txBody>
      </p:sp>
      <p:sp>
        <p:nvSpPr>
          <p:cNvPr id="6" name="Footer Placeholder 5">
            <a:extLst>
              <a:ext uri="{FF2B5EF4-FFF2-40B4-BE49-F238E27FC236}">
                <a16:creationId xmlns:a16="http://schemas.microsoft.com/office/drawing/2014/main" id="{3E9DDBF2-EB5E-4D0B-899C-AB168394FE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F0EF26-087F-44BD-B284-DA938F0C4956}"/>
              </a:ext>
            </a:extLst>
          </p:cNvPr>
          <p:cNvSpPr>
            <a:spLocks noGrp="1"/>
          </p:cNvSpPr>
          <p:nvPr>
            <p:ph type="sldNum" sz="quarter" idx="12"/>
          </p:nvPr>
        </p:nvSpPr>
        <p:spPr/>
        <p:txBody>
          <a:bodyPr/>
          <a:lstStyle/>
          <a:p>
            <a:fld id="{F30C3C7A-FDD4-458E-A0F4-43D0FD511A21}" type="slidenum">
              <a:rPr lang="en-US" smtClean="0"/>
              <a:t>‹#›</a:t>
            </a:fld>
            <a:endParaRPr lang="en-US"/>
          </a:p>
        </p:txBody>
      </p:sp>
    </p:spTree>
    <p:extLst>
      <p:ext uri="{BB962C8B-B14F-4D97-AF65-F5344CB8AC3E}">
        <p14:creationId xmlns:p14="http://schemas.microsoft.com/office/powerpoint/2010/main" val="25492057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74A7E-861E-4D08-A372-68EA843C2F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48B0F-1749-4CE9-8FA1-9681985F7A7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CA365B-22CC-46C4-BAD2-B6C0352E48BE}"/>
              </a:ext>
            </a:extLst>
          </p:cNvPr>
          <p:cNvSpPr>
            <a:spLocks noGrp="1"/>
          </p:cNvSpPr>
          <p:nvPr>
            <p:ph type="dt" sz="half" idx="10"/>
          </p:nvPr>
        </p:nvSpPr>
        <p:spPr/>
        <p:txBody>
          <a:bodyPr/>
          <a:lstStyle/>
          <a:p>
            <a:fld id="{962DF271-9F80-4A61-B445-58C8F383D1D4}" type="datetimeFigureOut">
              <a:rPr lang="en-US" smtClean="0"/>
              <a:t>10/14/2020</a:t>
            </a:fld>
            <a:endParaRPr lang="en-US"/>
          </a:p>
        </p:txBody>
      </p:sp>
      <p:sp>
        <p:nvSpPr>
          <p:cNvPr id="5" name="Footer Placeholder 4">
            <a:extLst>
              <a:ext uri="{FF2B5EF4-FFF2-40B4-BE49-F238E27FC236}">
                <a16:creationId xmlns:a16="http://schemas.microsoft.com/office/drawing/2014/main" id="{8FE1B5A2-F8EF-4025-9F6D-C0A5796BD6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A49BB1-827D-4C0B-BB3F-F7A079248628}"/>
              </a:ext>
            </a:extLst>
          </p:cNvPr>
          <p:cNvSpPr>
            <a:spLocks noGrp="1"/>
          </p:cNvSpPr>
          <p:nvPr>
            <p:ph type="sldNum" sz="quarter" idx="12"/>
          </p:nvPr>
        </p:nvSpPr>
        <p:spPr/>
        <p:txBody>
          <a:bodyPr/>
          <a:lstStyle/>
          <a:p>
            <a:fld id="{F30C3C7A-FDD4-458E-A0F4-43D0FD511A21}" type="slidenum">
              <a:rPr lang="en-US" smtClean="0"/>
              <a:t>‹#›</a:t>
            </a:fld>
            <a:endParaRPr lang="en-US"/>
          </a:p>
        </p:txBody>
      </p:sp>
    </p:spTree>
    <p:extLst>
      <p:ext uri="{BB962C8B-B14F-4D97-AF65-F5344CB8AC3E}">
        <p14:creationId xmlns:p14="http://schemas.microsoft.com/office/powerpoint/2010/main" val="19856525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AC7CF2-ED8C-4F22-AE0C-6C76EEEBC6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67912A-9594-4DA8-9F7B-A01DAC1A65D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52A293-9230-4111-9957-CFBAED3E6698}"/>
              </a:ext>
            </a:extLst>
          </p:cNvPr>
          <p:cNvSpPr>
            <a:spLocks noGrp="1"/>
          </p:cNvSpPr>
          <p:nvPr>
            <p:ph type="dt" sz="half" idx="10"/>
          </p:nvPr>
        </p:nvSpPr>
        <p:spPr/>
        <p:txBody>
          <a:bodyPr/>
          <a:lstStyle/>
          <a:p>
            <a:fld id="{962DF271-9F80-4A61-B445-58C8F383D1D4}" type="datetimeFigureOut">
              <a:rPr lang="en-US" smtClean="0"/>
              <a:t>10/14/2020</a:t>
            </a:fld>
            <a:endParaRPr lang="en-US"/>
          </a:p>
        </p:txBody>
      </p:sp>
      <p:sp>
        <p:nvSpPr>
          <p:cNvPr id="5" name="Footer Placeholder 4">
            <a:extLst>
              <a:ext uri="{FF2B5EF4-FFF2-40B4-BE49-F238E27FC236}">
                <a16:creationId xmlns:a16="http://schemas.microsoft.com/office/drawing/2014/main" id="{EB3506CD-47B2-4872-9CCD-B9870C6CCB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0AF985-CC70-4689-89B3-210BE129B295}"/>
              </a:ext>
            </a:extLst>
          </p:cNvPr>
          <p:cNvSpPr>
            <a:spLocks noGrp="1"/>
          </p:cNvSpPr>
          <p:nvPr>
            <p:ph type="sldNum" sz="quarter" idx="12"/>
          </p:nvPr>
        </p:nvSpPr>
        <p:spPr/>
        <p:txBody>
          <a:bodyPr/>
          <a:lstStyle/>
          <a:p>
            <a:fld id="{F30C3C7A-FDD4-458E-A0F4-43D0FD511A21}" type="slidenum">
              <a:rPr lang="en-US" smtClean="0"/>
              <a:t>‹#›</a:t>
            </a:fld>
            <a:endParaRPr lang="en-US"/>
          </a:p>
        </p:txBody>
      </p:sp>
    </p:spTree>
    <p:extLst>
      <p:ext uri="{BB962C8B-B14F-4D97-AF65-F5344CB8AC3E}">
        <p14:creationId xmlns:p14="http://schemas.microsoft.com/office/powerpoint/2010/main" val="32275138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ext only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2"/>
          </p:nvPr>
        </p:nvSpPr>
        <p:spPr/>
        <p:txBody>
          <a:bodyPr/>
          <a:lstStyle>
            <a:lvl1pPr>
              <a:defRPr sz="1100"/>
            </a:lvl1pPr>
          </a:lstStyle>
          <a:p>
            <a:fld id="{F8C12AA3-6E81-C746-8BB2-6661939CBDDC}" type="slidenum">
              <a:rPr lang="en-US" smtClean="0">
                <a:solidFill>
                  <a:srgbClr val="C7C8CA"/>
                </a:solidFill>
              </a:rPr>
              <a:pPr/>
              <a:t>‹#›</a:t>
            </a:fld>
            <a:endParaRPr lang="en-US">
              <a:solidFill>
                <a:srgbClr val="C7C8CA"/>
              </a:solidFill>
            </a:endParaRPr>
          </a:p>
        </p:txBody>
      </p:sp>
      <p:sp>
        <p:nvSpPr>
          <p:cNvPr id="5" name="Text Placeholder 4"/>
          <p:cNvSpPr>
            <a:spLocks noGrp="1"/>
          </p:cNvSpPr>
          <p:nvPr>
            <p:ph type="body" sz="quarter" idx="13"/>
          </p:nvPr>
        </p:nvSpPr>
        <p:spPr>
          <a:xfrm>
            <a:off x="341378" y="1828800"/>
            <a:ext cx="11612727" cy="42743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73065" y="154159"/>
            <a:ext cx="411307" cy="394168"/>
          </a:xfrm>
          <a:prstGeom prst="rect">
            <a:avLst/>
          </a:prstGeom>
        </p:spPr>
      </p:pic>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263" y="328837"/>
            <a:ext cx="947156" cy="907691"/>
          </a:xfrm>
          <a:prstGeom prst="rect">
            <a:avLst/>
          </a:prstGeom>
        </p:spPr>
      </p:pic>
    </p:spTree>
    <p:extLst>
      <p:ext uri="{BB962C8B-B14F-4D97-AF65-F5344CB8AC3E}">
        <p14:creationId xmlns:p14="http://schemas.microsoft.com/office/powerpoint/2010/main" val="10790515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E8E73-04F8-4743-8DE6-D4CA340DB3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21AD08-57CC-4BCF-A605-F1D7550E91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DF5295-9536-498F-BF2D-747D486C48F6}"/>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5" name="Footer Placeholder 4">
            <a:extLst>
              <a:ext uri="{FF2B5EF4-FFF2-40B4-BE49-F238E27FC236}">
                <a16:creationId xmlns:a16="http://schemas.microsoft.com/office/drawing/2014/main" id="{FAD0921F-BF79-48EC-8592-6188F57564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38C78-FFD6-477E-AD2D-EE474BA38C40}"/>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6839679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9E24F-1F96-4ADA-B4AC-B9290AE1EC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DC76CE-34BE-4D6E-BCED-AA3935C7CB4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76380-D2C6-44B3-8408-A96D34ACD5E2}"/>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5" name="Footer Placeholder 4">
            <a:extLst>
              <a:ext uri="{FF2B5EF4-FFF2-40B4-BE49-F238E27FC236}">
                <a16:creationId xmlns:a16="http://schemas.microsoft.com/office/drawing/2014/main" id="{D2A4684F-5A0B-42A2-BE08-ACA9C9B0F3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84BCDB-03DF-40EF-AF21-FA969BBB345A}"/>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25361349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61D17-CA00-4F98-85F5-B1C7DCFFCD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8F9CE9-3A01-4E86-9FF8-07F2608693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BD28B2-1BFE-4E4D-AC92-A17868F25E72}"/>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5" name="Footer Placeholder 4">
            <a:extLst>
              <a:ext uri="{FF2B5EF4-FFF2-40B4-BE49-F238E27FC236}">
                <a16:creationId xmlns:a16="http://schemas.microsoft.com/office/drawing/2014/main" id="{D08666D8-641C-4CBD-B3B7-BBF3941CC3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B3A21F-24E2-4249-8681-874751AB8892}"/>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34786110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DB78-30A3-494E-A622-824EC2AF49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204749-493C-40EE-9587-18A1C3A21E6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88968B-C102-4541-BE25-13E1FF50B1E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7522CF-95BE-4E89-A81A-5AD62C8330F3}"/>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6" name="Footer Placeholder 5">
            <a:extLst>
              <a:ext uri="{FF2B5EF4-FFF2-40B4-BE49-F238E27FC236}">
                <a16:creationId xmlns:a16="http://schemas.microsoft.com/office/drawing/2014/main" id="{67C5F6BE-8C2A-4DF3-96F1-BEC0909176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318C73-EBCD-4F8B-ADE1-B04DC391A9D5}"/>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2535113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DF06-2197-4152-A4EB-291C4D1DFB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5AC753-69F6-42E6-8DE2-8021B35F70E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7C42AA-D4D2-43C9-9EB9-01931C42D82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49803D-E275-442D-9F6D-9F1D892C05C3}"/>
              </a:ext>
            </a:extLst>
          </p:cNvPr>
          <p:cNvSpPr>
            <a:spLocks noGrp="1"/>
          </p:cNvSpPr>
          <p:nvPr>
            <p:ph type="dt" sz="half" idx="10"/>
          </p:nvPr>
        </p:nvSpPr>
        <p:spPr/>
        <p:txBody>
          <a:bodyPr/>
          <a:lstStyle/>
          <a:p>
            <a:fld id="{9334D819-9F07-4261-B09B-9E467E5D9002}" type="datetimeFigureOut">
              <a:rPr lang="en-US" smtClean="0"/>
              <a:t>10/14/2020</a:t>
            </a:fld>
            <a:endParaRPr lang="en-US"/>
          </a:p>
        </p:txBody>
      </p:sp>
      <p:sp>
        <p:nvSpPr>
          <p:cNvPr id="6" name="Footer Placeholder 5">
            <a:extLst>
              <a:ext uri="{FF2B5EF4-FFF2-40B4-BE49-F238E27FC236}">
                <a16:creationId xmlns:a16="http://schemas.microsoft.com/office/drawing/2014/main" id="{E471D04B-1DA5-4674-AF01-B63A546D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97B7F3-221C-46EB-82E5-D050C4036AFF}"/>
              </a:ext>
            </a:extLst>
          </p:cNvPr>
          <p:cNvSpPr>
            <a:spLocks noGrp="1"/>
          </p:cNvSpPr>
          <p:nvPr>
            <p:ph type="sldNum" sz="quarter" idx="12"/>
          </p:nvPr>
        </p:nvSpPr>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3089209017"/>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D2104-9D77-4130-9F3A-40F1A36485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751572-0456-4EBC-B1BF-A889480A62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F812503-3E34-4E08-A027-186040D7F2B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9EA595-20FB-473F-AF7B-7F13D4A7E6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9ACDE8-1A99-45C8-9FD0-8FD1529D35E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DB02BF-0425-411F-8173-7D2883911551}"/>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8" name="Footer Placeholder 7">
            <a:extLst>
              <a:ext uri="{FF2B5EF4-FFF2-40B4-BE49-F238E27FC236}">
                <a16:creationId xmlns:a16="http://schemas.microsoft.com/office/drawing/2014/main" id="{C43FE433-C404-4B6C-A7CE-AA0B84CBE3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703DCA-FCC8-451F-A813-DF16192DB158}"/>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15427766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CE060-393B-4B66-BD48-71327E08F0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50A9AE-2116-403A-8249-90EB5E21E1CA}"/>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4" name="Footer Placeholder 3">
            <a:extLst>
              <a:ext uri="{FF2B5EF4-FFF2-40B4-BE49-F238E27FC236}">
                <a16:creationId xmlns:a16="http://schemas.microsoft.com/office/drawing/2014/main" id="{9777E84C-2C60-42D0-970E-E22EB0402D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DB5750-55E5-4121-BC80-14A6614E1880}"/>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3400072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47DA99-0326-44EE-96FE-27ED374B77C0}"/>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3" name="Footer Placeholder 2">
            <a:extLst>
              <a:ext uri="{FF2B5EF4-FFF2-40B4-BE49-F238E27FC236}">
                <a16:creationId xmlns:a16="http://schemas.microsoft.com/office/drawing/2014/main" id="{D3BE4F15-ABBA-4B79-819E-F0E07011A0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7C0EBB-B23E-4BCD-9A7E-2F133B92FE0A}"/>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707267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4750A-D652-4161-92DF-1499FC7DF7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CB7511-9E69-4316-8C2F-54CE394CBD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BDCE3-3921-4E2C-AA7B-C72B68DB9A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45765EE-1958-4A03-A821-7C4812032D6E}"/>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6" name="Footer Placeholder 5">
            <a:extLst>
              <a:ext uri="{FF2B5EF4-FFF2-40B4-BE49-F238E27FC236}">
                <a16:creationId xmlns:a16="http://schemas.microsoft.com/office/drawing/2014/main" id="{89FCD742-152B-45D4-9E0C-73EDDD873B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486A8E-0828-4AC5-A535-E885F57ACFDB}"/>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28161642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B56AB-513E-4DF4-BA1E-CE1138FF32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FA7319-D28A-4786-9A7B-0554A5EC5A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13948D-6D14-402D-9D07-FA0D92EDC9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31F205D-D28D-46FB-8482-ED01FD134250}"/>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6" name="Footer Placeholder 5">
            <a:extLst>
              <a:ext uri="{FF2B5EF4-FFF2-40B4-BE49-F238E27FC236}">
                <a16:creationId xmlns:a16="http://schemas.microsoft.com/office/drawing/2014/main" id="{AC4DD321-8EED-413C-A4E0-F7482CCFD8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A82B16-072F-4AC4-B5FC-5EA7C00D8D76}"/>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2401299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74B26-D8C7-4497-973E-86DC2C00A4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08B49-67D3-4EFE-99DD-F10BA893F17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BC5B7E-A475-4464-A889-7AF030B47CDD}"/>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5" name="Footer Placeholder 4">
            <a:extLst>
              <a:ext uri="{FF2B5EF4-FFF2-40B4-BE49-F238E27FC236}">
                <a16:creationId xmlns:a16="http://schemas.microsoft.com/office/drawing/2014/main" id="{98945856-CE80-4D66-A282-24441ED108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C32859-1B63-4CE9-8050-39869A1D5DB2}"/>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33961742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0BE350-76FD-4263-93DC-F843FE0B23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6F3D90-A93D-4D72-BAE1-4079C53CAE6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101105-7592-4DB9-B18B-B7740B5126AC}"/>
              </a:ext>
            </a:extLst>
          </p:cNvPr>
          <p:cNvSpPr>
            <a:spLocks noGrp="1"/>
          </p:cNvSpPr>
          <p:nvPr>
            <p:ph type="dt" sz="half" idx="10"/>
          </p:nvPr>
        </p:nvSpPr>
        <p:spPr/>
        <p:txBody>
          <a:bodyPr/>
          <a:lstStyle/>
          <a:p>
            <a:fld id="{143A4C69-21DD-4FA8-9592-9D118E91D7F4}" type="datetimeFigureOut">
              <a:rPr lang="en-US" smtClean="0"/>
              <a:t>10/14/2020</a:t>
            </a:fld>
            <a:endParaRPr lang="en-US"/>
          </a:p>
        </p:txBody>
      </p:sp>
      <p:sp>
        <p:nvSpPr>
          <p:cNvPr id="5" name="Footer Placeholder 4">
            <a:extLst>
              <a:ext uri="{FF2B5EF4-FFF2-40B4-BE49-F238E27FC236}">
                <a16:creationId xmlns:a16="http://schemas.microsoft.com/office/drawing/2014/main" id="{74804662-8A31-4ABD-8A20-39EB4B7A0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BA0597-28E6-4851-B2A0-E5CBE62CACCB}"/>
              </a:ext>
            </a:extLst>
          </p:cNvPr>
          <p:cNvSpPr>
            <a:spLocks noGrp="1"/>
          </p:cNvSpPr>
          <p:nvPr>
            <p:ph type="sldNum" sz="quarter" idx="12"/>
          </p:nvPr>
        </p:nvSpPr>
        <p:spPr/>
        <p:txBody>
          <a:bodyPr/>
          <a:lstStyle/>
          <a:p>
            <a:fld id="{0AFA53B1-D075-4B60-A05E-05F7466E8A6A}" type="slidenum">
              <a:rPr lang="en-US" smtClean="0"/>
              <a:t>‹#›</a:t>
            </a:fld>
            <a:endParaRPr lang="en-US"/>
          </a:p>
        </p:txBody>
      </p:sp>
    </p:spTree>
    <p:extLst>
      <p:ext uri="{BB962C8B-B14F-4D97-AF65-F5344CB8AC3E}">
        <p14:creationId xmlns:p14="http://schemas.microsoft.com/office/powerpoint/2010/main" val="1113690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DCD40-F399-48CE-81EB-F5F0590C05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E1079B-8E1A-41CE-A394-05E5C01CCD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1D09830-0B48-4D81-86AC-08FE55EABA9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5F6E56-E7FE-4761-90F7-6CE8250264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EFC9346-58B2-4B18-8C73-ACDFF72D9A3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F8112C-8948-431B-8EAD-1B9476211015}"/>
              </a:ext>
            </a:extLst>
          </p:cNvPr>
          <p:cNvSpPr>
            <a:spLocks noGrp="1"/>
          </p:cNvSpPr>
          <p:nvPr>
            <p:ph type="dt" sz="half" idx="10"/>
          </p:nvPr>
        </p:nvSpPr>
        <p:spPr/>
        <p:txBody>
          <a:bodyPr/>
          <a:lstStyle/>
          <a:p>
            <a:fld id="{9334D819-9F07-4261-B09B-9E467E5D9002}" type="datetimeFigureOut">
              <a:rPr lang="en-US" smtClean="0"/>
              <a:t>10/14/2020</a:t>
            </a:fld>
            <a:endParaRPr lang="en-US"/>
          </a:p>
        </p:txBody>
      </p:sp>
      <p:sp>
        <p:nvSpPr>
          <p:cNvPr id="8" name="Footer Placeholder 7">
            <a:extLst>
              <a:ext uri="{FF2B5EF4-FFF2-40B4-BE49-F238E27FC236}">
                <a16:creationId xmlns:a16="http://schemas.microsoft.com/office/drawing/2014/main" id="{86AE4018-A5F7-4DF3-8A58-E3432E9960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059EA8-23BF-4C48-A1CA-11EC0CD9D457}"/>
              </a:ext>
            </a:extLst>
          </p:cNvPr>
          <p:cNvSpPr>
            <a:spLocks noGrp="1"/>
          </p:cNvSpPr>
          <p:nvPr>
            <p:ph type="sldNum" sz="quarter" idx="12"/>
          </p:nvPr>
        </p:nvSpPr>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273435908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EE7D-6EBC-489D-AEEE-415F6A3948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597023-87F1-4EB4-A088-8E3D190C0E95}"/>
              </a:ext>
            </a:extLst>
          </p:cNvPr>
          <p:cNvSpPr>
            <a:spLocks noGrp="1"/>
          </p:cNvSpPr>
          <p:nvPr>
            <p:ph type="dt" sz="half" idx="10"/>
          </p:nvPr>
        </p:nvSpPr>
        <p:spPr/>
        <p:txBody>
          <a:bodyPr/>
          <a:lstStyle/>
          <a:p>
            <a:fld id="{9334D819-9F07-4261-B09B-9E467E5D9002}" type="datetimeFigureOut">
              <a:rPr lang="en-US" smtClean="0"/>
              <a:t>10/14/2020</a:t>
            </a:fld>
            <a:endParaRPr lang="en-US"/>
          </a:p>
        </p:txBody>
      </p:sp>
      <p:sp>
        <p:nvSpPr>
          <p:cNvPr id="4" name="Footer Placeholder 3">
            <a:extLst>
              <a:ext uri="{FF2B5EF4-FFF2-40B4-BE49-F238E27FC236}">
                <a16:creationId xmlns:a16="http://schemas.microsoft.com/office/drawing/2014/main" id="{1F308CE5-64E4-46AE-AD2B-B4EEDF6DD9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B6EAAB-DCF2-42AE-B39A-A1525B8D1EC2}"/>
              </a:ext>
            </a:extLst>
          </p:cNvPr>
          <p:cNvSpPr>
            <a:spLocks noGrp="1"/>
          </p:cNvSpPr>
          <p:nvPr>
            <p:ph type="sldNum" sz="quarter" idx="12"/>
          </p:nvPr>
        </p:nvSpPr>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747364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1049A5-170B-4797-8A4E-2D37B4661E5A}"/>
              </a:ext>
            </a:extLst>
          </p:cNvPr>
          <p:cNvSpPr>
            <a:spLocks noGrp="1"/>
          </p:cNvSpPr>
          <p:nvPr>
            <p:ph type="dt" sz="half" idx="10"/>
          </p:nvPr>
        </p:nvSpPr>
        <p:spPr/>
        <p:txBody>
          <a:bodyPr/>
          <a:lstStyle/>
          <a:p>
            <a:fld id="{9334D819-9F07-4261-B09B-9E467E5D9002}" type="datetimeFigureOut">
              <a:rPr lang="en-US" smtClean="0"/>
              <a:t>10/14/2020</a:t>
            </a:fld>
            <a:endParaRPr lang="en-US"/>
          </a:p>
        </p:txBody>
      </p:sp>
      <p:sp>
        <p:nvSpPr>
          <p:cNvPr id="3" name="Footer Placeholder 2">
            <a:extLst>
              <a:ext uri="{FF2B5EF4-FFF2-40B4-BE49-F238E27FC236}">
                <a16:creationId xmlns:a16="http://schemas.microsoft.com/office/drawing/2014/main" id="{4FD72B0A-8613-44BC-AA58-BC91580022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DF282B-5353-4082-9B78-35F3D97B84CA}"/>
              </a:ext>
            </a:extLst>
          </p:cNvPr>
          <p:cNvSpPr>
            <a:spLocks noGrp="1"/>
          </p:cNvSpPr>
          <p:nvPr>
            <p:ph type="sldNum" sz="quarter" idx="12"/>
          </p:nvPr>
        </p:nvSpPr>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1763953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9A7A1-61AA-4A3C-BBEE-6EAE99E9DC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69A101-BA11-4AFE-B46E-968D54FE96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B0AFA1-E2AB-4005-A882-77F38EABCA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30399A8-A630-482F-A270-628783EF9766}"/>
              </a:ext>
            </a:extLst>
          </p:cNvPr>
          <p:cNvSpPr>
            <a:spLocks noGrp="1"/>
          </p:cNvSpPr>
          <p:nvPr>
            <p:ph type="dt" sz="half" idx="10"/>
          </p:nvPr>
        </p:nvSpPr>
        <p:spPr/>
        <p:txBody>
          <a:bodyPr/>
          <a:lstStyle/>
          <a:p>
            <a:fld id="{9334D819-9F07-4261-B09B-9E467E5D9002}" type="datetimeFigureOut">
              <a:rPr lang="en-US" smtClean="0"/>
              <a:t>10/14/2020</a:t>
            </a:fld>
            <a:endParaRPr lang="en-US"/>
          </a:p>
        </p:txBody>
      </p:sp>
      <p:sp>
        <p:nvSpPr>
          <p:cNvPr id="6" name="Footer Placeholder 5">
            <a:extLst>
              <a:ext uri="{FF2B5EF4-FFF2-40B4-BE49-F238E27FC236}">
                <a16:creationId xmlns:a16="http://schemas.microsoft.com/office/drawing/2014/main" id="{0BAD2F32-399A-4663-8EFC-69470D35FB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20ED73-4E82-4A9E-9F1D-A86D0D2970A6}"/>
              </a:ext>
            </a:extLst>
          </p:cNvPr>
          <p:cNvSpPr>
            <a:spLocks noGrp="1"/>
          </p:cNvSpPr>
          <p:nvPr>
            <p:ph type="sldNum" sz="quarter" idx="12"/>
          </p:nvPr>
        </p:nvSpPr>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44743541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16C44-D1FA-4966-B534-7CE8416030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3FDD61-56C1-4463-BC6F-F135372A22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1A414EC-4AE3-4237-88B7-9737CF817F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BBCCA3-1BDC-4150-9917-8FD355402D5A}"/>
              </a:ext>
            </a:extLst>
          </p:cNvPr>
          <p:cNvSpPr>
            <a:spLocks noGrp="1"/>
          </p:cNvSpPr>
          <p:nvPr>
            <p:ph type="dt" sz="half" idx="10"/>
          </p:nvPr>
        </p:nvSpPr>
        <p:spPr/>
        <p:txBody>
          <a:bodyPr/>
          <a:lstStyle/>
          <a:p>
            <a:fld id="{9334D819-9F07-4261-B09B-9E467E5D9002}" type="datetimeFigureOut">
              <a:rPr lang="en-US" smtClean="0"/>
              <a:t>10/14/2020</a:t>
            </a:fld>
            <a:endParaRPr lang="en-US"/>
          </a:p>
        </p:txBody>
      </p:sp>
      <p:sp>
        <p:nvSpPr>
          <p:cNvPr id="6" name="Footer Placeholder 5">
            <a:extLst>
              <a:ext uri="{FF2B5EF4-FFF2-40B4-BE49-F238E27FC236}">
                <a16:creationId xmlns:a16="http://schemas.microsoft.com/office/drawing/2014/main" id="{C55A424D-6A93-4539-99C2-69B2F367DB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3EC321-34C8-4BCE-AF7F-78A90774E809}"/>
              </a:ext>
            </a:extLst>
          </p:cNvPr>
          <p:cNvSpPr>
            <a:spLocks noGrp="1"/>
          </p:cNvSpPr>
          <p:nvPr>
            <p:ph type="sldNum" sz="quarter" idx="12"/>
          </p:nvPr>
        </p:nvSpPr>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1179000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7.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9.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E8EC44-C65B-46A2-A19F-AF2D107EB1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C3C9B3-DF44-47BE-8A17-F2F8FFA30C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45D87E-370A-4F48-8BFE-DC27EBE872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34D819-9F07-4261-B09B-9E467E5D9002}" type="datetimeFigureOut">
              <a:rPr lang="en-US" smtClean="0"/>
              <a:pPr/>
              <a:t>10/14/2020</a:t>
            </a:fld>
            <a:endParaRPr lang="en-US"/>
          </a:p>
        </p:txBody>
      </p:sp>
      <p:sp>
        <p:nvSpPr>
          <p:cNvPr id="5" name="Footer Placeholder 4">
            <a:extLst>
              <a:ext uri="{FF2B5EF4-FFF2-40B4-BE49-F238E27FC236}">
                <a16:creationId xmlns:a16="http://schemas.microsoft.com/office/drawing/2014/main" id="{70CD181F-EEBA-445C-BB33-29732925BD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6ED830-13AB-473A-854B-CFDBF79B23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66878-3199-4EAB-94E7-2D6D11070E14}" type="slidenum">
              <a:rPr lang="en-US" smtClean="0"/>
              <a:pPr/>
              <a:t>‹#›</a:t>
            </a:fld>
            <a:endParaRPr lang="en-US"/>
          </a:p>
        </p:txBody>
      </p:sp>
      <p:pic>
        <p:nvPicPr>
          <p:cNvPr id="8" name="Picture 7">
            <a:extLst>
              <a:ext uri="{FF2B5EF4-FFF2-40B4-BE49-F238E27FC236}">
                <a16:creationId xmlns:a16="http://schemas.microsoft.com/office/drawing/2014/main" id="{E12484E6-3E18-4E83-BBC3-F399E9F437F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43532" y="5609532"/>
            <a:ext cx="1248468" cy="1248468"/>
          </a:xfrm>
          <a:prstGeom prst="rect">
            <a:avLst/>
          </a:prstGeom>
        </p:spPr>
      </p:pic>
    </p:spTree>
    <p:extLst>
      <p:ext uri="{BB962C8B-B14F-4D97-AF65-F5344CB8AC3E}">
        <p14:creationId xmlns:p14="http://schemas.microsoft.com/office/powerpoint/2010/main" val="16138761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D11B7E-6F52-4089-8FFC-D13B8B6279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97881E-D02A-49BA-BAFF-2368ADDC2E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8E44AB-49E6-4383-AC7D-5FAF2B7ACB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CD423E-2B71-40F2-8784-EA756E419350}" type="datetimeFigureOut">
              <a:rPr lang="en-US" smtClean="0"/>
              <a:t>10/14/2020</a:t>
            </a:fld>
            <a:endParaRPr lang="en-US"/>
          </a:p>
        </p:txBody>
      </p:sp>
      <p:sp>
        <p:nvSpPr>
          <p:cNvPr id="5" name="Footer Placeholder 4">
            <a:extLst>
              <a:ext uri="{FF2B5EF4-FFF2-40B4-BE49-F238E27FC236}">
                <a16:creationId xmlns:a16="http://schemas.microsoft.com/office/drawing/2014/main" id="{A7CC8948-7145-438D-B852-5D68E01CE4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B9D121-B339-483B-A44B-45D8B2F547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F1BA3E-0F1D-46E2-9C67-1F2E5F17A72F}" type="slidenum">
              <a:rPr lang="en-US" smtClean="0"/>
              <a:t>‹#›</a:t>
            </a:fld>
            <a:endParaRPr lang="en-US"/>
          </a:p>
        </p:txBody>
      </p:sp>
      <p:pic>
        <p:nvPicPr>
          <p:cNvPr id="7" name="Picture 6">
            <a:extLst>
              <a:ext uri="{FF2B5EF4-FFF2-40B4-BE49-F238E27FC236}">
                <a16:creationId xmlns:a16="http://schemas.microsoft.com/office/drawing/2014/main" id="{20D84EF5-E5AF-4EF2-8A28-B40BAEA2726C}"/>
              </a:ext>
            </a:extLst>
          </p:cNvPr>
          <p:cNvPicPr>
            <a:picLocks noChangeAspect="1"/>
          </p:cNvPicPr>
          <p:nvPr userDrawn="1"/>
        </p:nvPicPr>
        <p:blipFill>
          <a:blip r:embed="rId13"/>
          <a:stretch>
            <a:fillRect/>
          </a:stretch>
        </p:blipFill>
        <p:spPr>
          <a:xfrm>
            <a:off x="0" y="0"/>
            <a:ext cx="12192000" cy="6857999"/>
          </a:xfrm>
          <a:prstGeom prst="rect">
            <a:avLst/>
          </a:prstGeom>
        </p:spPr>
      </p:pic>
      <p:pic>
        <p:nvPicPr>
          <p:cNvPr id="8" name="Picture 7">
            <a:extLst>
              <a:ext uri="{FF2B5EF4-FFF2-40B4-BE49-F238E27FC236}">
                <a16:creationId xmlns:a16="http://schemas.microsoft.com/office/drawing/2014/main" id="{C2568BFB-2E95-430B-9FA9-FC976752FBB7}"/>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t="12743" r="16668"/>
          <a:stretch/>
        </p:blipFill>
        <p:spPr>
          <a:xfrm>
            <a:off x="7375029" y="0"/>
            <a:ext cx="4816971" cy="5043817"/>
          </a:xfrm>
          <a:prstGeom prst="rect">
            <a:avLst/>
          </a:prstGeom>
        </p:spPr>
      </p:pic>
    </p:spTree>
    <p:extLst>
      <p:ext uri="{BB962C8B-B14F-4D97-AF65-F5344CB8AC3E}">
        <p14:creationId xmlns:p14="http://schemas.microsoft.com/office/powerpoint/2010/main" val="286082328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B0B9CB-733D-40FB-A6A7-418D8A7DD7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CFF7B-ABCA-4FD6-A5CF-8F559F0879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5A3F-4FBD-4DCF-8C74-79B8BF29F6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2DF271-9F80-4A61-B445-58C8F383D1D4}" type="datetimeFigureOut">
              <a:rPr lang="en-US" smtClean="0"/>
              <a:t>10/14/2020</a:t>
            </a:fld>
            <a:endParaRPr lang="en-US"/>
          </a:p>
        </p:txBody>
      </p:sp>
      <p:sp>
        <p:nvSpPr>
          <p:cNvPr id="5" name="Footer Placeholder 4">
            <a:extLst>
              <a:ext uri="{FF2B5EF4-FFF2-40B4-BE49-F238E27FC236}">
                <a16:creationId xmlns:a16="http://schemas.microsoft.com/office/drawing/2014/main" id="{DD58F938-9447-4D70-9BF3-11EBF4BAFD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008065-C592-475B-8072-1CAEE285DD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C3C7A-FDD4-458E-A0F4-43D0FD511A21}" type="slidenum">
              <a:rPr lang="en-US" smtClean="0"/>
              <a:t>‹#›</a:t>
            </a:fld>
            <a:endParaRPr lang="en-US"/>
          </a:p>
        </p:txBody>
      </p:sp>
      <p:pic>
        <p:nvPicPr>
          <p:cNvPr id="7" name="Picture 6">
            <a:extLst>
              <a:ext uri="{FF2B5EF4-FFF2-40B4-BE49-F238E27FC236}">
                <a16:creationId xmlns:a16="http://schemas.microsoft.com/office/drawing/2014/main" id="{2B64E10B-688E-4BBE-B9E5-2FC6FAC5F54A}"/>
              </a:ext>
            </a:extLst>
          </p:cNvPr>
          <p:cNvPicPr>
            <a:picLocks noChangeAspect="1"/>
          </p:cNvPicPr>
          <p:nvPr userDrawn="1"/>
        </p:nvPicPr>
        <p:blipFill>
          <a:blip r:embed="rId15"/>
          <a:stretch>
            <a:fillRect/>
          </a:stretch>
        </p:blipFill>
        <p:spPr>
          <a:xfrm>
            <a:off x="0" y="2381"/>
            <a:ext cx="12214376" cy="1492311"/>
          </a:xfrm>
          <a:prstGeom prst="rect">
            <a:avLst/>
          </a:prstGeom>
        </p:spPr>
      </p:pic>
    </p:spTree>
    <p:extLst>
      <p:ext uri="{BB962C8B-B14F-4D97-AF65-F5344CB8AC3E}">
        <p14:creationId xmlns:p14="http://schemas.microsoft.com/office/powerpoint/2010/main" val="164507916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61"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66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prstClr val="black"/>
              <a:schemeClr val="accent6">
                <a:tint val="45000"/>
                <a:satMod val="400000"/>
              </a:schemeClr>
            </a:duotone>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519469-0E3D-4988-A813-10A2294BF0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AB6391-88EF-48E9-8B18-DF772B2C4B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969007-D122-44CE-BBA8-78805ED170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3A4C69-21DD-4FA8-9592-9D118E91D7F4}" type="datetimeFigureOut">
              <a:rPr lang="en-US" smtClean="0"/>
              <a:t>10/14/2020</a:t>
            </a:fld>
            <a:endParaRPr lang="en-US"/>
          </a:p>
        </p:txBody>
      </p:sp>
      <p:sp>
        <p:nvSpPr>
          <p:cNvPr id="5" name="Footer Placeholder 4">
            <a:extLst>
              <a:ext uri="{FF2B5EF4-FFF2-40B4-BE49-F238E27FC236}">
                <a16:creationId xmlns:a16="http://schemas.microsoft.com/office/drawing/2014/main" id="{79C0856E-8090-4C8A-A7AD-29033C57D2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C04936-A596-482C-84E3-610FCC3548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FA53B1-D075-4B60-A05E-05F7466E8A6A}" type="slidenum">
              <a:rPr lang="en-US" smtClean="0"/>
              <a:t>‹#›</a:t>
            </a:fld>
            <a:endParaRPr lang="en-US"/>
          </a:p>
        </p:txBody>
      </p:sp>
    </p:spTree>
    <p:extLst>
      <p:ext uri="{BB962C8B-B14F-4D97-AF65-F5344CB8AC3E}">
        <p14:creationId xmlns:p14="http://schemas.microsoft.com/office/powerpoint/2010/main" val="3614859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slide" Target="slide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slide" Target="slide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trailhead.gsnorcal.org/ways-to-celebrate-juliette-gordon-lows-birthday/"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girlscoutsp2p.org/content/dam/girlscouts-girlscoutsp2p/documents/SWAPS.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slide" Target="slide3.xml"/><Relationship Id="rId7" Type="http://schemas.openxmlformats.org/officeDocument/2006/relationships/slide" Target="slide55.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34.xml"/><Relationship Id="rId11" Type="http://schemas.openxmlformats.org/officeDocument/2006/relationships/slide" Target="slide49.xml"/><Relationship Id="rId5" Type="http://schemas.openxmlformats.org/officeDocument/2006/relationships/slide" Target="slide14.xml"/><Relationship Id="rId10" Type="http://schemas.openxmlformats.org/officeDocument/2006/relationships/slide" Target="slide79.xml"/><Relationship Id="rId4" Type="http://schemas.openxmlformats.org/officeDocument/2006/relationships/slide" Target="slide6.xml"/><Relationship Id="rId9" Type="http://schemas.openxmlformats.org/officeDocument/2006/relationships/slide" Target="slide74.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conversationstartersworld.com/would-you-rather-question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randomwordgenerator.com/pictionary.php"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youtu.be/ea4TVg0_8Dk" TargetMode="External"/><Relationship Id="rId4" Type="http://schemas.openxmlformats.org/officeDocument/2006/relationships/hyperlink" Target="https://www.youtube.com/watch?v=A1vdKfXlB_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www.girlscouts.org/en/girl-scouts-at-home/troop-leaders/digital-icebreakers-games.htm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s://www.houstonzoo.org/explore/webcams/elephant-yard-cam/" TargetMode="External"/><Relationship Id="rId4" Type="http://schemas.openxmlformats.org/officeDocument/2006/relationships/hyperlink" Target="https://zoo.sandiegozoo.org/cams/baboon-ca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s://leaderconnectingleaders.com/take-part-kindness-rock-project-earn-fun-patch/" TargetMode="Externa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www.cdc.gov/coronavirus/2019-ncov/prevent-getting-sick/how-to-make-cloth-face-covering.html" TargetMode="External"/><Relationship Id="rId4" Type="http://schemas.openxmlformats.org/officeDocument/2006/relationships/image" Target="../media/image24.jpe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leaderconnectingleaders.com/diy-craft-how-to-make-a-thinking-of-you-kite-card-with-your-troop/"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41.xml.rels><?xml version="1.0" encoding="UTF-8" standalone="yes"?>
<Relationships xmlns="http://schemas.openxmlformats.org/package/2006/relationships"><Relationship Id="rId3" Type="http://schemas.openxmlformats.org/officeDocument/2006/relationships/hyperlink" Target="https://www.birdandlittlebird.com/blog/kitchen-table-science-.html"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2.xml.rels><?xml version="1.0" encoding="UTF-8" standalone="yes"?>
<Relationships xmlns="http://schemas.openxmlformats.org/package/2006/relationships"><Relationship Id="rId8" Type="http://schemas.openxmlformats.org/officeDocument/2006/relationships/hyperlink" Target="https://pixabay.com/en/paint-splatter-rainbow-colors-303242/" TargetMode="External"/><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troop1138.blogspot.com/2014/05/sit-upons.html" TargetMode="External"/><Relationship Id="rId5" Type="http://schemas.openxmlformats.org/officeDocument/2006/relationships/hyperlink" Target="https://www.gsutah.org/content/dam/girlscouts-gsutah/documents/Sit_Upons_Short_and_Snappy.pdf" TargetMode="Externa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hyperlink" Target="https://pixabay.com/en/traffic-lights-lights-hanging-lamp-155372/" TargetMode="External"/><Relationship Id="rId18" Type="http://schemas.openxmlformats.org/officeDocument/2006/relationships/hyperlink" Target="http://www.pngall.com/water-bottle-png" TargetMode="External"/><Relationship Id="rId26" Type="http://schemas.openxmlformats.org/officeDocument/2006/relationships/image" Target="../media/image57.png"/><Relationship Id="rId3" Type="http://schemas.openxmlformats.org/officeDocument/2006/relationships/image" Target="../media/image45.png"/><Relationship Id="rId21" Type="http://schemas.openxmlformats.org/officeDocument/2006/relationships/hyperlink" Target="https://en.wikipedia.org/wiki/File:Tux_Paint_apple_core_01.svg" TargetMode="External"/><Relationship Id="rId7" Type="http://schemas.openxmlformats.org/officeDocument/2006/relationships/image" Target="../media/image47.png"/><Relationship Id="rId12" Type="http://schemas.openxmlformats.org/officeDocument/2006/relationships/image" Target="../media/image50.png"/><Relationship Id="rId17" Type="http://schemas.openxmlformats.org/officeDocument/2006/relationships/hyperlink" Target="https://pixabay.com/en/hart-antlers-forest-animal-vector-1058899/" TargetMode="External"/><Relationship Id="rId25" Type="http://schemas.openxmlformats.org/officeDocument/2006/relationships/image" Target="../media/image56.png"/><Relationship Id="rId2" Type="http://schemas.openxmlformats.org/officeDocument/2006/relationships/notesSlide" Target="../notesSlides/notesSlide44.xml"/><Relationship Id="rId16" Type="http://schemas.openxmlformats.org/officeDocument/2006/relationships/image" Target="../media/image52.png"/><Relationship Id="rId20" Type="http://schemas.openxmlformats.org/officeDocument/2006/relationships/image" Target="../media/image53.png"/><Relationship Id="rId29" Type="http://schemas.openxmlformats.org/officeDocument/2006/relationships/hyperlink" Target="https://pixabay.com/en/garbage-basket-bin-trash-rubbish-40357/" TargetMode="External"/><Relationship Id="rId1" Type="http://schemas.openxmlformats.org/officeDocument/2006/relationships/slideLayout" Target="../slideLayouts/slideLayout37.xml"/><Relationship Id="rId6" Type="http://schemas.openxmlformats.org/officeDocument/2006/relationships/hyperlink" Target="https://pixabay.com/en/bird-animal-flying-158057/" TargetMode="External"/><Relationship Id="rId11" Type="http://schemas.openxmlformats.org/officeDocument/2006/relationships/hyperlink" Target="https://en.wikipedia.org/wiki/File:Light_green_check.svg" TargetMode="External"/><Relationship Id="rId24" Type="http://schemas.openxmlformats.org/officeDocument/2006/relationships/image" Target="../media/image55.png"/><Relationship Id="rId5" Type="http://schemas.openxmlformats.org/officeDocument/2006/relationships/image" Target="../media/image46.png"/><Relationship Id="rId15" Type="http://schemas.openxmlformats.org/officeDocument/2006/relationships/hyperlink" Target="http://www.pngall.com/red-cross-mark-png" TargetMode="External"/><Relationship Id="rId23" Type="http://schemas.openxmlformats.org/officeDocument/2006/relationships/hyperlink" Target="https://commons.wikimedia.org/wiki/File:Mail-mark-junk-2.svg" TargetMode="External"/><Relationship Id="rId28" Type="http://schemas.openxmlformats.org/officeDocument/2006/relationships/image" Target="../media/image58.png"/><Relationship Id="rId10" Type="http://schemas.openxmlformats.org/officeDocument/2006/relationships/image" Target="../media/image49.png"/><Relationship Id="rId19" Type="http://schemas.openxmlformats.org/officeDocument/2006/relationships/hyperlink" Target="https://creativecommons.org/licenses/by-nc/3.0/" TargetMode="External"/><Relationship Id="rId4" Type="http://schemas.openxmlformats.org/officeDocument/2006/relationships/hyperlink" Target="http://dipi11.deviantart.com/art/Ponyville-A-Park-Scene-291247649" TargetMode="External"/><Relationship Id="rId9" Type="http://schemas.openxmlformats.org/officeDocument/2006/relationships/hyperlink" Target="http://stiryoursouls.blogspot.com/2014/01/rendezvous-with-ruly-romeo.html" TargetMode="External"/><Relationship Id="rId14" Type="http://schemas.openxmlformats.org/officeDocument/2006/relationships/image" Target="../media/image51.png"/><Relationship Id="rId22" Type="http://schemas.openxmlformats.org/officeDocument/2006/relationships/image" Target="../media/image54.png"/><Relationship Id="rId27" Type="http://schemas.openxmlformats.org/officeDocument/2006/relationships/hyperlink" Target="https://pixabay.com/en/chips-food-yummy-tasty-junk-food-160417/" TargetMode="External"/><Relationship Id="rId30"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s://www.youtube.com/user/ProudPaperOfficial/videos" TargetMode="Externa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edu.pixton.com/"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kidsactivitiesblog.com/137828/digital-escape-rooms/"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s://leaderconnectingleaders.com/everything-you-need-to-throw-a-successful-yoga-party/"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morsecode.world/international/translator.html" TargetMode="External"/><Relationship Id="rId5" Type="http://schemas.openxmlformats.org/officeDocument/2006/relationships/hyperlink" Target="https://www.youtube.com/watch?v=ORIDAmGf_yQ" TargetMode="Externa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s://littlebinsforlittlehands.com/homemade-slime-recipe/"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jpe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jpeg"/></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slide" Target="slide2.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jpeg"/></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jpeg"/></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slide" Target="slid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3" Type="http://schemas.openxmlformats.org/officeDocument/2006/relationships/hyperlink" Target="https://www.gsmw.org/content/dam/girlscouts-gsmw/documents/Official%20Girl%20Scout%20Song%20Book.pdf"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www.flickr.com/photos/katerha/5000710747/" TargetMode="External"/><Relationship Id="rId13" Type="http://schemas.openxmlformats.org/officeDocument/2006/relationships/image" Target="../media/image17.jpeg"/><Relationship Id="rId18" Type="http://schemas.openxmlformats.org/officeDocument/2006/relationships/hyperlink" Target="https://blog.stevekrause.org/2007/04/trojan-goldfish.html" TargetMode="External"/><Relationship Id="rId3" Type="http://schemas.openxmlformats.org/officeDocument/2006/relationships/image" Target="../media/image12.jpeg"/><Relationship Id="rId21" Type="http://schemas.openxmlformats.org/officeDocument/2006/relationships/image" Target="../media/image21.jpeg"/><Relationship Id="rId7" Type="http://schemas.openxmlformats.org/officeDocument/2006/relationships/image" Target="../media/image14.jpeg"/><Relationship Id="rId12" Type="http://schemas.openxmlformats.org/officeDocument/2006/relationships/hyperlink" Target="http://www.freestockphotos.biz/stockphoto/17699" TargetMode="External"/><Relationship Id="rId17" Type="http://schemas.openxmlformats.org/officeDocument/2006/relationships/image" Target="../media/image19.jpeg"/><Relationship Id="rId25" Type="http://schemas.openxmlformats.org/officeDocument/2006/relationships/image" Target="../media/image4.svg"/><Relationship Id="rId2" Type="http://schemas.openxmlformats.org/officeDocument/2006/relationships/notesSlide" Target="../notesSlides/notesSlide7.xml"/><Relationship Id="rId16" Type="http://schemas.openxmlformats.org/officeDocument/2006/relationships/hyperlink" Target="https://www.shaunasever.com/2011/03/boozy-thin-mint-milkshake.html" TargetMode="External"/><Relationship Id="rId20" Type="http://schemas.openxmlformats.org/officeDocument/2006/relationships/hyperlink" Target="http://pngimg.com/download/80407" TargetMode="External"/><Relationship Id="rId1" Type="http://schemas.openxmlformats.org/officeDocument/2006/relationships/slideLayout" Target="../slideLayouts/slideLayout2.xml"/><Relationship Id="rId6" Type="http://schemas.openxmlformats.org/officeDocument/2006/relationships/hyperlink" Target="http://www.publicdomainpictures.net/view-image.php?image=751&amp;large=1" TargetMode="External"/><Relationship Id="rId11" Type="http://schemas.openxmlformats.org/officeDocument/2006/relationships/image" Target="../media/image16.jpeg"/><Relationship Id="rId24" Type="http://schemas.openxmlformats.org/officeDocument/2006/relationships/image" Target="../media/image3.png"/><Relationship Id="rId5" Type="http://schemas.openxmlformats.org/officeDocument/2006/relationships/image" Target="../media/image13.jpeg"/><Relationship Id="rId15" Type="http://schemas.openxmlformats.org/officeDocument/2006/relationships/image" Target="../media/image18.jpeg"/><Relationship Id="rId23" Type="http://schemas.openxmlformats.org/officeDocument/2006/relationships/slide" Target="slide2.xml"/><Relationship Id="rId10" Type="http://schemas.openxmlformats.org/officeDocument/2006/relationships/hyperlink" Target="http://www.nonlineargirl.com/2006_05_01_archive.html" TargetMode="External"/><Relationship Id="rId19" Type="http://schemas.openxmlformats.org/officeDocument/2006/relationships/image" Target="../media/image20.png"/><Relationship Id="rId4" Type="http://schemas.openxmlformats.org/officeDocument/2006/relationships/hyperlink" Target="http://www.feelslikehomeblog.com/2010/02/how-to-make-chex-mix/" TargetMode="External"/><Relationship Id="rId9" Type="http://schemas.openxmlformats.org/officeDocument/2006/relationships/image" Target="../media/image15.jpeg"/><Relationship Id="rId14" Type="http://schemas.openxmlformats.org/officeDocument/2006/relationships/hyperlink" Target="http://www.allwhitebackground.com/raisins.html" TargetMode="External"/><Relationship Id="rId22" Type="http://schemas.openxmlformats.org/officeDocument/2006/relationships/hyperlink" Target="https://pixabay.com/en/candy-colorful-food-sweet-sugar-956555/"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73.svg"/><Relationship Id="rId4" Type="http://schemas.openxmlformats.org/officeDocument/2006/relationships/image" Target="../media/image72.png"/></Relationships>
</file>

<file path=ppt/slides/_rels/slide8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6.png"/></Relationships>
</file>

<file path=ppt/slides/_rels/slide8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jpe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slide" Target="slide2.xml"/><Relationship Id="rId4" Type="http://schemas.openxmlformats.org/officeDocument/2006/relationships/image" Target="../media/image22.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9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9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9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96.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97.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98.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9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1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0EFB8-AA07-41D1-9851-42DE11F6D5CE}"/>
              </a:ext>
            </a:extLst>
          </p:cNvPr>
          <p:cNvSpPr>
            <a:spLocks noGrp="1"/>
          </p:cNvSpPr>
          <p:nvPr>
            <p:ph type="title"/>
          </p:nvPr>
        </p:nvSpPr>
        <p:spPr>
          <a:xfrm>
            <a:off x="427993" y="2034853"/>
            <a:ext cx="11471563" cy="2504503"/>
          </a:xfrm>
        </p:spPr>
        <p:txBody>
          <a:bodyPr>
            <a:noAutofit/>
          </a:bodyPr>
          <a:lstStyle/>
          <a:p>
            <a:pPr algn="ctr"/>
            <a:r>
              <a:rPr lang="en-US" sz="6000" b="1" dirty="0">
                <a:solidFill>
                  <a:srgbClr val="00B0F0"/>
                </a:solidFill>
                <a:latin typeface="Arial" panose="020B0604020202020204" pitchFamily="34" charset="0"/>
                <a:cs typeface="Arial" panose="020B0604020202020204" pitchFamily="34" charset="0"/>
              </a:rPr>
              <a:t>GSNorCal</a:t>
            </a:r>
            <a:br>
              <a:rPr lang="en-US" sz="6000" b="1" dirty="0">
                <a:latin typeface="Arial" panose="020B0604020202020204" pitchFamily="34" charset="0"/>
                <a:cs typeface="Arial" panose="020B0604020202020204" pitchFamily="34" charset="0"/>
              </a:rPr>
            </a:br>
            <a:r>
              <a:rPr lang="en-US" sz="6000" b="1" dirty="0">
                <a:solidFill>
                  <a:srgbClr val="00B0F0"/>
                </a:solidFill>
                <a:latin typeface="Arial" panose="020B0604020202020204" pitchFamily="34" charset="0"/>
                <a:cs typeface="Arial" panose="020B0604020202020204" pitchFamily="34" charset="0"/>
              </a:rPr>
              <a:t>Daisy Virtual Meeting Resource Packet</a:t>
            </a:r>
            <a:endParaRPr lang="en-US" sz="6000" b="1" dirty="0">
              <a:latin typeface="Arial" panose="020B0604020202020204" pitchFamily="34" charset="0"/>
              <a:cs typeface="Arial" panose="020B0604020202020204" pitchFamily="34" charset="0"/>
            </a:endParaRPr>
          </a:p>
        </p:txBody>
      </p:sp>
      <p:pic>
        <p:nvPicPr>
          <p:cNvPr id="5" name="Picture 4" descr="A close up of a logo&#10;&#10;Description automatically generated">
            <a:extLst>
              <a:ext uri="{FF2B5EF4-FFF2-40B4-BE49-F238E27FC236}">
                <a16:creationId xmlns:a16="http://schemas.microsoft.com/office/drawing/2014/main" id="{579A1739-0BB6-4C7D-9C42-15D22EF84F43}"/>
              </a:ext>
            </a:extLst>
          </p:cNvPr>
          <p:cNvPicPr>
            <a:picLocks noChangeAspect="1"/>
          </p:cNvPicPr>
          <p:nvPr/>
        </p:nvPicPr>
        <p:blipFill>
          <a:blip r:embed="rId2"/>
          <a:stretch>
            <a:fillRect/>
          </a:stretch>
        </p:blipFill>
        <p:spPr>
          <a:xfrm>
            <a:off x="0" y="0"/>
            <a:ext cx="1447800" cy="1352550"/>
          </a:xfrm>
          <a:prstGeom prst="rect">
            <a:avLst/>
          </a:prstGeom>
        </p:spPr>
      </p:pic>
    </p:spTree>
    <p:extLst>
      <p:ext uri="{BB962C8B-B14F-4D97-AF65-F5344CB8AC3E}">
        <p14:creationId xmlns:p14="http://schemas.microsoft.com/office/powerpoint/2010/main" val="3347949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0D74E-C5DF-43BC-B87F-51D62C4F2788}"/>
              </a:ext>
            </a:extLst>
          </p:cNvPr>
          <p:cNvSpPr>
            <a:spLocks noGrp="1"/>
          </p:cNvSpPr>
          <p:nvPr>
            <p:ph type="title"/>
          </p:nvPr>
        </p:nvSpPr>
        <p:spPr>
          <a:xfrm>
            <a:off x="1173407" y="0"/>
            <a:ext cx="10515600" cy="1325563"/>
          </a:xfrm>
        </p:spPr>
        <p:txBody>
          <a:bodyPr/>
          <a:lstStyle/>
          <a:p>
            <a:pPr algn="ctr"/>
            <a:r>
              <a:rPr lang="en-US" dirty="0"/>
              <a:t>Do you know the Girl Scout slogan?</a:t>
            </a:r>
          </a:p>
        </p:txBody>
      </p:sp>
      <p:sp>
        <p:nvSpPr>
          <p:cNvPr id="3" name="Content Placeholder 2">
            <a:extLst>
              <a:ext uri="{FF2B5EF4-FFF2-40B4-BE49-F238E27FC236}">
                <a16:creationId xmlns:a16="http://schemas.microsoft.com/office/drawing/2014/main" id="{F1509E9E-4381-486C-97B8-808EDBC892CF}"/>
              </a:ext>
            </a:extLst>
          </p:cNvPr>
          <p:cNvSpPr>
            <a:spLocks noGrp="1"/>
          </p:cNvSpPr>
          <p:nvPr>
            <p:ph idx="1"/>
          </p:nvPr>
        </p:nvSpPr>
        <p:spPr>
          <a:xfrm>
            <a:off x="921917" y="2189577"/>
            <a:ext cx="10515600" cy="2330171"/>
          </a:xfrm>
        </p:spPr>
        <p:txBody>
          <a:bodyPr vert="horz" lIns="91440" tIns="45720" rIns="91440" bIns="45720" rtlCol="0" anchor="t">
            <a:normAutofit/>
          </a:bodyPr>
          <a:lstStyle/>
          <a:p>
            <a:pPr marL="0" indent="0" algn="ctr">
              <a:buNone/>
            </a:pPr>
            <a:r>
              <a:rPr lang="en-US" sz="4000" dirty="0">
                <a:ea typeface="+mn-lt"/>
                <a:cs typeface="+mn-lt"/>
              </a:rPr>
              <a:t>"Do a good turn daily“</a:t>
            </a:r>
          </a:p>
          <a:p>
            <a:pPr marL="0" indent="0">
              <a:buNone/>
            </a:pPr>
            <a:endParaRPr lang="en-US" sz="2600" dirty="0"/>
          </a:p>
          <a:p>
            <a:pPr marL="0" indent="0">
              <a:buNone/>
            </a:pPr>
            <a:r>
              <a:rPr lang="en-US" sz="2600" dirty="0"/>
              <a:t>The Girl Scout slogan, which has been used since 1912, is "Do a good turn daily." The slogan is a reminder of the many ways girls can contribute positively to the lives of others.</a:t>
            </a:r>
          </a:p>
        </p:txBody>
      </p:sp>
      <p:pic>
        <p:nvPicPr>
          <p:cNvPr id="5" name="Picture 4" descr="A close up of a logo&#10;&#10;Description automatically generated">
            <a:extLst>
              <a:ext uri="{FF2B5EF4-FFF2-40B4-BE49-F238E27FC236}">
                <a16:creationId xmlns:a16="http://schemas.microsoft.com/office/drawing/2014/main" id="{A39CD269-CC39-4FEB-A62F-A4BAF58EEE95}"/>
              </a:ext>
            </a:extLst>
          </p:cNvPr>
          <p:cNvPicPr>
            <a:picLocks noChangeAspect="1"/>
          </p:cNvPicPr>
          <p:nvPr/>
        </p:nvPicPr>
        <p:blipFill>
          <a:blip r:embed="rId3"/>
          <a:stretch>
            <a:fillRect/>
          </a:stretch>
        </p:blipFill>
        <p:spPr>
          <a:xfrm>
            <a:off x="0" y="0"/>
            <a:ext cx="1447800" cy="1352550"/>
          </a:xfrm>
          <a:prstGeom prst="rect">
            <a:avLst/>
          </a:prstGeom>
        </p:spPr>
      </p:pic>
      <p:pic>
        <p:nvPicPr>
          <p:cNvPr id="6" name="Graphic 5" descr="Home">
            <a:hlinkClick r:id="rId4" action="ppaction://hlinksldjump"/>
            <a:extLst>
              <a:ext uri="{FF2B5EF4-FFF2-40B4-BE49-F238E27FC236}">
                <a16:creationId xmlns:a16="http://schemas.microsoft.com/office/drawing/2014/main" id="{9E831C4C-C5A3-4815-928F-4FF6F083AD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06200" y="0"/>
            <a:ext cx="685800" cy="685800"/>
          </a:xfrm>
          <a:prstGeom prst="rect">
            <a:avLst/>
          </a:prstGeom>
        </p:spPr>
      </p:pic>
    </p:spTree>
    <p:extLst>
      <p:ext uri="{BB962C8B-B14F-4D97-AF65-F5344CB8AC3E}">
        <p14:creationId xmlns:p14="http://schemas.microsoft.com/office/powerpoint/2010/main" val="386717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drawing&#10;&#10;Description automatically generated">
            <a:extLst>
              <a:ext uri="{FF2B5EF4-FFF2-40B4-BE49-F238E27FC236}">
                <a16:creationId xmlns:a16="http://schemas.microsoft.com/office/drawing/2014/main" id="{924AA304-0459-4FE6-97F1-C17BF1299E30}"/>
              </a:ext>
            </a:extLst>
          </p:cNvPr>
          <p:cNvPicPr>
            <a:picLocks noChangeAspect="1"/>
          </p:cNvPicPr>
          <p:nvPr/>
        </p:nvPicPr>
        <p:blipFill>
          <a:blip r:embed="rId2"/>
          <a:stretch>
            <a:fillRect/>
          </a:stretch>
        </p:blipFill>
        <p:spPr>
          <a:xfrm>
            <a:off x="3554074" y="1695541"/>
            <a:ext cx="2130194" cy="4114800"/>
          </a:xfrm>
          <a:prstGeom prst="rect">
            <a:avLst/>
          </a:prstGeom>
        </p:spPr>
      </p:pic>
      <p:pic>
        <p:nvPicPr>
          <p:cNvPr id="6" name="Picture 6" descr="A picture containing drawing, doll&#10;&#10;Description automatically generated">
            <a:extLst>
              <a:ext uri="{FF2B5EF4-FFF2-40B4-BE49-F238E27FC236}">
                <a16:creationId xmlns:a16="http://schemas.microsoft.com/office/drawing/2014/main" id="{9481F697-4732-4A24-9906-0146AC6C76CE}"/>
              </a:ext>
            </a:extLst>
          </p:cNvPr>
          <p:cNvPicPr>
            <a:picLocks noChangeAspect="1"/>
          </p:cNvPicPr>
          <p:nvPr/>
        </p:nvPicPr>
        <p:blipFill>
          <a:blip r:embed="rId3"/>
          <a:stretch>
            <a:fillRect/>
          </a:stretch>
        </p:blipFill>
        <p:spPr>
          <a:xfrm>
            <a:off x="6899818" y="1710689"/>
            <a:ext cx="2095500" cy="3952875"/>
          </a:xfrm>
          <a:prstGeom prst="rect">
            <a:avLst/>
          </a:prstGeom>
        </p:spPr>
      </p:pic>
      <p:sp>
        <p:nvSpPr>
          <p:cNvPr id="3" name="TextBox 2">
            <a:extLst>
              <a:ext uri="{FF2B5EF4-FFF2-40B4-BE49-F238E27FC236}">
                <a16:creationId xmlns:a16="http://schemas.microsoft.com/office/drawing/2014/main" id="{66158E06-21DB-4BA4-898A-6519FF18026C}"/>
              </a:ext>
            </a:extLst>
          </p:cNvPr>
          <p:cNvSpPr txBox="1"/>
          <p:nvPr/>
        </p:nvSpPr>
        <p:spPr>
          <a:xfrm>
            <a:off x="3991072" y="330268"/>
            <a:ext cx="442535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t>Girl Scout Clipart</a:t>
            </a:r>
          </a:p>
        </p:txBody>
      </p:sp>
    </p:spTree>
    <p:extLst>
      <p:ext uri="{BB962C8B-B14F-4D97-AF65-F5344CB8AC3E}">
        <p14:creationId xmlns:p14="http://schemas.microsoft.com/office/powerpoint/2010/main" val="3576699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45EC1-6802-434C-8440-6137849C9A7E}"/>
              </a:ext>
            </a:extLst>
          </p:cNvPr>
          <p:cNvSpPr>
            <a:spLocks noGrp="1"/>
          </p:cNvSpPr>
          <p:nvPr>
            <p:ph type="title"/>
          </p:nvPr>
        </p:nvSpPr>
        <p:spPr>
          <a:xfrm>
            <a:off x="1122336" y="378041"/>
            <a:ext cx="10515600" cy="1325563"/>
          </a:xfrm>
        </p:spPr>
        <p:txBody>
          <a:bodyPr/>
          <a:lstStyle/>
          <a:p>
            <a:pPr algn="ctr"/>
            <a:r>
              <a:rPr lang="en-US" dirty="0"/>
              <a:t>Do you know the Girl Scout Motto?</a:t>
            </a:r>
          </a:p>
        </p:txBody>
      </p:sp>
      <p:sp>
        <p:nvSpPr>
          <p:cNvPr id="3" name="Content Placeholder 2">
            <a:extLst>
              <a:ext uri="{FF2B5EF4-FFF2-40B4-BE49-F238E27FC236}">
                <a16:creationId xmlns:a16="http://schemas.microsoft.com/office/drawing/2014/main" id="{3741408C-40CD-46F8-879D-F7FB55ABD29E}"/>
              </a:ext>
            </a:extLst>
          </p:cNvPr>
          <p:cNvSpPr>
            <a:spLocks noGrp="1"/>
          </p:cNvSpPr>
          <p:nvPr>
            <p:ph idx="1"/>
          </p:nvPr>
        </p:nvSpPr>
        <p:spPr>
          <a:xfrm>
            <a:off x="1110343" y="2219783"/>
            <a:ext cx="10006149" cy="2522033"/>
          </a:xfrm>
        </p:spPr>
        <p:txBody>
          <a:bodyPr vert="horz" lIns="91440" tIns="45720" rIns="91440" bIns="45720" rtlCol="0" anchor="t">
            <a:normAutofit fontScale="92500" lnSpcReduction="10000"/>
          </a:bodyPr>
          <a:lstStyle/>
          <a:p>
            <a:pPr marL="0" indent="0" algn="ctr">
              <a:buNone/>
            </a:pPr>
            <a:r>
              <a:rPr lang="en-US" sz="3600" dirty="0">
                <a:ea typeface="+mn-lt"/>
                <a:cs typeface="+mn-lt"/>
              </a:rPr>
              <a:t>Be prepared</a:t>
            </a:r>
          </a:p>
          <a:p>
            <a:pPr marL="0" indent="0">
              <a:buNone/>
            </a:pPr>
            <a:endParaRPr lang="en-US" sz="2600" dirty="0"/>
          </a:p>
          <a:p>
            <a:pPr marL="0" indent="0">
              <a:buNone/>
            </a:pPr>
            <a:r>
              <a:rPr lang="en-US" sz="2600" dirty="0"/>
              <a:t>The Girl Scout motto is "Be prepared." In the 1947 </a:t>
            </a:r>
            <a:r>
              <a:rPr lang="en-US" sz="2600" i="1" dirty="0"/>
              <a:t>Girl Scout Handbook</a:t>
            </a:r>
            <a:r>
              <a:rPr lang="en-US" sz="2600" dirty="0"/>
              <a:t>, the motto was explained this way: "A Girl Scout is ready to help out wherever she is needed. Willingness to serve is not enough; you must know how to do the job well, even in an emergency." The same holds true today.</a:t>
            </a:r>
            <a:endParaRPr lang="en-US" sz="2600" dirty="0">
              <a:ea typeface="+mn-lt"/>
              <a:cs typeface="+mn-lt"/>
            </a:endParaRPr>
          </a:p>
          <a:p>
            <a:pPr marL="0" indent="0">
              <a:buNone/>
            </a:pPr>
            <a:endParaRPr lang="en-US" sz="2400" dirty="0"/>
          </a:p>
        </p:txBody>
      </p:sp>
      <p:pic>
        <p:nvPicPr>
          <p:cNvPr id="5" name="Picture 4" descr="A close up of a logo&#10;&#10;Description automatically generated">
            <a:extLst>
              <a:ext uri="{FF2B5EF4-FFF2-40B4-BE49-F238E27FC236}">
                <a16:creationId xmlns:a16="http://schemas.microsoft.com/office/drawing/2014/main" id="{8152652F-547A-4798-8719-896784AD1DCB}"/>
              </a:ext>
            </a:extLst>
          </p:cNvPr>
          <p:cNvPicPr>
            <a:picLocks noChangeAspect="1"/>
          </p:cNvPicPr>
          <p:nvPr/>
        </p:nvPicPr>
        <p:blipFill>
          <a:blip r:embed="rId3"/>
          <a:stretch>
            <a:fillRect/>
          </a:stretch>
        </p:blipFill>
        <p:spPr>
          <a:xfrm>
            <a:off x="0" y="0"/>
            <a:ext cx="1447800" cy="1352550"/>
          </a:xfrm>
          <a:prstGeom prst="rect">
            <a:avLst/>
          </a:prstGeom>
        </p:spPr>
      </p:pic>
      <p:pic>
        <p:nvPicPr>
          <p:cNvPr id="6" name="Graphic 5" descr="Home">
            <a:hlinkClick r:id="rId4" action="ppaction://hlinksldjump"/>
            <a:extLst>
              <a:ext uri="{FF2B5EF4-FFF2-40B4-BE49-F238E27FC236}">
                <a16:creationId xmlns:a16="http://schemas.microsoft.com/office/drawing/2014/main" id="{8D0A5732-5773-488B-A1A3-ED73187384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06200" y="0"/>
            <a:ext cx="685800" cy="685800"/>
          </a:xfrm>
          <a:prstGeom prst="rect">
            <a:avLst/>
          </a:prstGeom>
        </p:spPr>
      </p:pic>
    </p:spTree>
    <p:extLst>
      <p:ext uri="{BB962C8B-B14F-4D97-AF65-F5344CB8AC3E}">
        <p14:creationId xmlns:p14="http://schemas.microsoft.com/office/powerpoint/2010/main" val="145017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C0379-FC3C-4156-8D3F-00F13D1266CC}"/>
              </a:ext>
            </a:extLst>
          </p:cNvPr>
          <p:cNvSpPr>
            <a:spLocks noGrp="1"/>
          </p:cNvSpPr>
          <p:nvPr>
            <p:ph type="title"/>
          </p:nvPr>
        </p:nvSpPr>
        <p:spPr>
          <a:xfrm>
            <a:off x="981892" y="430439"/>
            <a:ext cx="10515600" cy="1325563"/>
          </a:xfrm>
        </p:spPr>
        <p:txBody>
          <a:bodyPr/>
          <a:lstStyle/>
          <a:p>
            <a:pPr algn="ctr"/>
            <a:r>
              <a:rPr lang="en-US" b="1" dirty="0"/>
              <a:t>Juliette Gordon Low's Birthday Party</a:t>
            </a:r>
          </a:p>
        </p:txBody>
      </p:sp>
      <p:pic>
        <p:nvPicPr>
          <p:cNvPr id="5" name="Picture 4" descr="A close up of a logo&#10;&#10;Description automatically generated">
            <a:extLst>
              <a:ext uri="{FF2B5EF4-FFF2-40B4-BE49-F238E27FC236}">
                <a16:creationId xmlns:a16="http://schemas.microsoft.com/office/drawing/2014/main" id="{B76D921B-8920-4B7C-AFC7-72038988B1A0}"/>
              </a:ext>
            </a:extLst>
          </p:cNvPr>
          <p:cNvPicPr>
            <a:picLocks noChangeAspect="1"/>
          </p:cNvPicPr>
          <p:nvPr/>
        </p:nvPicPr>
        <p:blipFill>
          <a:blip r:embed="rId3"/>
          <a:stretch>
            <a:fillRect/>
          </a:stretch>
        </p:blipFill>
        <p:spPr>
          <a:xfrm>
            <a:off x="0" y="0"/>
            <a:ext cx="1447800" cy="1352550"/>
          </a:xfrm>
          <a:prstGeom prst="rect">
            <a:avLst/>
          </a:prstGeom>
        </p:spPr>
      </p:pic>
      <p:sp>
        <p:nvSpPr>
          <p:cNvPr id="4" name="Content Placeholder 2">
            <a:extLst>
              <a:ext uri="{FF2B5EF4-FFF2-40B4-BE49-F238E27FC236}">
                <a16:creationId xmlns:a16="http://schemas.microsoft.com/office/drawing/2014/main" id="{2798102A-BFF6-4995-A06A-FFB1AF23A212}"/>
              </a:ext>
            </a:extLst>
          </p:cNvPr>
          <p:cNvSpPr>
            <a:spLocks noGrp="1"/>
          </p:cNvSpPr>
          <p:nvPr>
            <p:ph idx="1"/>
          </p:nvPr>
        </p:nvSpPr>
        <p:spPr>
          <a:xfrm>
            <a:off x="1110343" y="2219783"/>
            <a:ext cx="10006149" cy="2809417"/>
          </a:xfrm>
        </p:spPr>
        <p:txBody>
          <a:bodyPr vert="horz" lIns="91440" tIns="45720" rIns="91440" bIns="45720" rtlCol="0" anchor="t">
            <a:noAutofit/>
          </a:bodyPr>
          <a:lstStyle/>
          <a:p>
            <a:pPr marL="0" indent="0">
              <a:buNone/>
            </a:pPr>
            <a:r>
              <a:rPr lang="en-US" sz="2400" dirty="0"/>
              <a:t>Juliette Gordon Low's Birthday/Girl Scout Founder's Day - October 31</a:t>
            </a:r>
          </a:p>
          <a:p>
            <a:endParaRPr lang="en-US" sz="2400" dirty="0">
              <a:cs typeface="Calibri"/>
            </a:endParaRPr>
          </a:p>
          <a:p>
            <a:pPr marL="0" indent="0">
              <a:buNone/>
            </a:pPr>
            <a:r>
              <a:rPr lang="en-US" sz="2400" dirty="0">
                <a:cs typeface="Calibri"/>
              </a:rPr>
              <a:t>Ways to Celebrate Juliette Low's birthday:</a:t>
            </a:r>
          </a:p>
          <a:p>
            <a:pPr marL="0" indent="0">
              <a:buNone/>
            </a:pPr>
            <a:r>
              <a:rPr lang="en-US" sz="2400" dirty="0">
                <a:hlinkClick r:id="rId4"/>
              </a:rPr>
              <a:t>https://trailhead.gsnorcal.org/ways-to-celebrate-juliette-gordon-lows-birthday/</a:t>
            </a:r>
            <a:endParaRPr lang="en-US" sz="2400" dirty="0">
              <a:cs typeface="Calibri"/>
              <a:hlinkClick r:id="rId4"/>
            </a:endParaRPr>
          </a:p>
          <a:p>
            <a:pPr marL="0" indent="0">
              <a:buNone/>
            </a:pPr>
            <a:endParaRPr lang="en-US" sz="2400" dirty="0"/>
          </a:p>
        </p:txBody>
      </p:sp>
    </p:spTree>
    <p:extLst>
      <p:ext uri="{BB962C8B-B14F-4D97-AF65-F5344CB8AC3E}">
        <p14:creationId xmlns:p14="http://schemas.microsoft.com/office/powerpoint/2010/main" val="192677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77247-A194-4898-93BA-5E768AD1DF6E}"/>
              </a:ext>
            </a:extLst>
          </p:cNvPr>
          <p:cNvSpPr>
            <a:spLocks noGrp="1"/>
          </p:cNvSpPr>
          <p:nvPr>
            <p:ph type="title"/>
          </p:nvPr>
        </p:nvSpPr>
        <p:spPr/>
        <p:txBody>
          <a:bodyPr/>
          <a:lstStyle/>
          <a:p>
            <a:pPr algn="ctr"/>
            <a:r>
              <a:rPr lang="en-US" dirty="0"/>
              <a:t>Girl Scout Traditions: SWAPS</a:t>
            </a:r>
          </a:p>
        </p:txBody>
      </p:sp>
      <p:sp>
        <p:nvSpPr>
          <p:cNvPr id="3" name="Rectangle 2">
            <a:extLst>
              <a:ext uri="{FF2B5EF4-FFF2-40B4-BE49-F238E27FC236}">
                <a16:creationId xmlns:a16="http://schemas.microsoft.com/office/drawing/2014/main" id="{54DE911C-8316-4AC8-9DCD-EA3A4EA2977B}"/>
              </a:ext>
            </a:extLst>
          </p:cNvPr>
          <p:cNvSpPr/>
          <p:nvPr/>
        </p:nvSpPr>
        <p:spPr>
          <a:xfrm>
            <a:off x="1358537" y="2125955"/>
            <a:ext cx="9522823" cy="3785652"/>
          </a:xfrm>
          <a:prstGeom prst="rect">
            <a:avLst/>
          </a:prstGeom>
        </p:spPr>
        <p:txBody>
          <a:bodyPr wrap="square">
            <a:spAutoFit/>
          </a:bodyPr>
          <a:lstStyle/>
          <a:p>
            <a:r>
              <a:rPr lang="en-US" sz="2400" dirty="0"/>
              <a:t>Girl Scouts often make small tokens of friendship to exchange with the Girl Scouts they meet while traveling. These little gifts are called ”SWAPS,” which stands for “Special Whatchamacallits Affectionately Pinned Somewhere.”</a:t>
            </a:r>
          </a:p>
          <a:p>
            <a:endParaRPr lang="en-US" sz="2400" dirty="0">
              <a:cs typeface="Calibri"/>
            </a:endParaRPr>
          </a:p>
          <a:p>
            <a:endParaRPr lang="en-US" sz="2400" dirty="0">
              <a:cs typeface="Calibri"/>
            </a:endParaRPr>
          </a:p>
          <a:p>
            <a:r>
              <a:rPr lang="en-US" sz="2400" dirty="0">
                <a:cs typeface="Calibri"/>
              </a:rPr>
              <a:t>More about SWAPS:</a:t>
            </a:r>
          </a:p>
          <a:p>
            <a:r>
              <a:rPr lang="en-US" sz="2400" dirty="0">
                <a:hlinkClick r:id="rId3"/>
              </a:rPr>
              <a:t>https://www.girlscoutsp2p.org/content/dam/girlscouts-girlscoutsp2p/documents/SWAPS.pdf</a:t>
            </a:r>
            <a:endParaRPr lang="en-US" sz="2400" dirty="0">
              <a:cs typeface="Calibri"/>
              <a:hlinkClick r:id="rId3"/>
            </a:endParaRPr>
          </a:p>
          <a:p>
            <a:endParaRPr lang="en-US" sz="2400" dirty="0">
              <a:cs typeface="Calibri"/>
            </a:endParaRPr>
          </a:p>
        </p:txBody>
      </p:sp>
    </p:spTree>
    <p:extLst>
      <p:ext uri="{BB962C8B-B14F-4D97-AF65-F5344CB8AC3E}">
        <p14:creationId xmlns:p14="http://schemas.microsoft.com/office/powerpoint/2010/main" val="139777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197E-F70F-45CE-93C8-F95563AF66BA}"/>
              </a:ext>
            </a:extLst>
          </p:cNvPr>
          <p:cNvSpPr>
            <a:spLocks noGrp="1"/>
          </p:cNvSpPr>
          <p:nvPr>
            <p:ph type="title"/>
          </p:nvPr>
        </p:nvSpPr>
        <p:spPr>
          <a:xfrm>
            <a:off x="862207" y="2358702"/>
            <a:ext cx="10515600" cy="1325563"/>
          </a:xfrm>
        </p:spPr>
        <p:txBody>
          <a:bodyPr vert="horz" lIns="91440" tIns="45720" rIns="91440" bIns="45720" rtlCol="0" anchor="ctr">
            <a:noAutofit/>
          </a:bodyPr>
          <a:lstStyle/>
          <a:p>
            <a:endParaRPr lang="en-US" sz="6000" b="1" dirty="0"/>
          </a:p>
          <a:p>
            <a:pPr algn="ctr"/>
            <a:r>
              <a:rPr lang="en-US" sz="6000" b="1" dirty="0">
                <a:ea typeface="+mj-lt"/>
                <a:cs typeface="+mj-lt"/>
              </a:rPr>
              <a:t>Ice breakers</a:t>
            </a:r>
            <a:endParaRPr lang="en-US" sz="6000" dirty="0"/>
          </a:p>
          <a:p>
            <a:endParaRPr lang="en-US" sz="6000" dirty="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0" y="0"/>
            <a:ext cx="1447800" cy="1352550"/>
          </a:xfrm>
          <a:prstGeom prst="rect">
            <a:avLst/>
          </a:prstGeom>
        </p:spPr>
      </p:pic>
      <p:sp>
        <p:nvSpPr>
          <p:cNvPr id="5" name="Content Placeholder 2">
            <a:extLst>
              <a:ext uri="{FF2B5EF4-FFF2-40B4-BE49-F238E27FC236}">
                <a16:creationId xmlns:a16="http://schemas.microsoft.com/office/drawing/2014/main" id="{404F0481-2C11-4AB4-BE90-B93F0E246C3E}"/>
              </a:ext>
            </a:extLst>
          </p:cNvPr>
          <p:cNvSpPr>
            <a:spLocks noGrp="1"/>
          </p:cNvSpPr>
          <p:nvPr/>
        </p:nvSpPr>
        <p:spPr>
          <a:xfrm>
            <a:off x="1164772" y="5774461"/>
            <a:ext cx="10515600" cy="84840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ea typeface="+mn-lt"/>
                <a:cs typeface="+mn-lt"/>
              </a:rPr>
              <a:t>The following slides have Ice Breakers you can use with your troop. Duplicate the slide you want and drag it up to where you want to use it.</a:t>
            </a:r>
          </a:p>
          <a:p>
            <a:pPr marL="0" indent="0">
              <a:buNone/>
            </a:pPr>
            <a:endParaRPr lang="en-US" sz="3200" dirty="0">
              <a:ea typeface="+mn-lt"/>
              <a:cs typeface="+mn-lt"/>
            </a:endParaRPr>
          </a:p>
        </p:txBody>
      </p:sp>
    </p:spTree>
    <p:extLst>
      <p:ext uri="{BB962C8B-B14F-4D97-AF65-F5344CB8AC3E}">
        <p14:creationId xmlns:p14="http://schemas.microsoft.com/office/powerpoint/2010/main" val="2763726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197E-F70F-45CE-93C8-F95563AF66BA}"/>
              </a:ext>
            </a:extLst>
          </p:cNvPr>
          <p:cNvSpPr>
            <a:spLocks noGrp="1"/>
          </p:cNvSpPr>
          <p:nvPr>
            <p:ph type="title"/>
          </p:nvPr>
        </p:nvSpPr>
        <p:spPr/>
        <p:txBody>
          <a:bodyPr vert="horz" lIns="91440" tIns="45720" rIns="91440" bIns="45720" rtlCol="0" anchor="ctr">
            <a:noAutofit/>
          </a:bodyPr>
          <a:lstStyle/>
          <a:p>
            <a:endParaRPr lang="en-US" dirty="0"/>
          </a:p>
          <a:p>
            <a:pPr algn="ctr"/>
            <a:r>
              <a:rPr lang="en-US" dirty="0">
                <a:ea typeface="+mj-lt"/>
                <a:cs typeface="+mj-lt"/>
              </a:rPr>
              <a:t>Ice Breaker: The Wind Blows</a:t>
            </a:r>
            <a:endParaRPr lang="en-US" dirty="0"/>
          </a:p>
          <a:p>
            <a:endParaRPr lang="en-US" dirty="0"/>
          </a:p>
        </p:txBody>
      </p:sp>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528254" y="1738935"/>
            <a:ext cx="11304860" cy="4351338"/>
          </a:xfrm>
        </p:spPr>
        <p:txBody>
          <a:bodyPr vert="horz" lIns="91440" tIns="45720" rIns="91440" bIns="45720" rtlCol="0" anchor="t">
            <a:normAutofit/>
          </a:bodyPr>
          <a:lstStyle/>
          <a:p>
            <a:pPr>
              <a:buFont typeface="Arial"/>
              <a:buChar char="•"/>
            </a:pPr>
            <a:r>
              <a:rPr lang="en-US" sz="3600" dirty="0">
                <a:ea typeface="+mn-lt"/>
                <a:cs typeface="+mn-lt"/>
              </a:rPr>
              <a:t>For </a:t>
            </a:r>
            <a:r>
              <a:rPr lang="en-US" sz="3200" dirty="0">
                <a:ea typeface="+mn-lt"/>
                <a:cs typeface="+mn-lt"/>
              </a:rPr>
              <a:t>someone</a:t>
            </a:r>
            <a:r>
              <a:rPr lang="en-US" sz="3600" dirty="0">
                <a:ea typeface="+mn-lt"/>
                <a:cs typeface="+mn-lt"/>
              </a:rPr>
              <a:t> whose name starts with letter ‘N’</a:t>
            </a:r>
          </a:p>
          <a:p>
            <a:pPr>
              <a:buFont typeface="Arial"/>
              <a:buChar char="•"/>
            </a:pPr>
            <a:r>
              <a:rPr lang="en-US" sz="3600" dirty="0">
                <a:ea typeface="+mn-lt"/>
                <a:cs typeface="+mn-lt"/>
              </a:rPr>
              <a:t>For someone who has long hair</a:t>
            </a:r>
          </a:p>
          <a:p>
            <a:pPr>
              <a:buFont typeface="Arial"/>
              <a:buChar char="•"/>
            </a:pPr>
            <a:r>
              <a:rPr lang="en-US" sz="3600" dirty="0">
                <a:ea typeface="+mn-lt"/>
                <a:cs typeface="+mn-lt"/>
              </a:rPr>
              <a:t>For someone who had ice-cream for lunch</a:t>
            </a:r>
          </a:p>
          <a:p>
            <a:pPr>
              <a:buFont typeface="Arial"/>
              <a:buChar char="•"/>
            </a:pPr>
            <a:r>
              <a:rPr lang="en-US" sz="3600" dirty="0">
                <a:ea typeface="+mn-lt"/>
                <a:cs typeface="+mn-lt"/>
              </a:rPr>
              <a:t>For someone who went for a walk this week</a:t>
            </a:r>
          </a:p>
          <a:p>
            <a:pPr>
              <a:buFont typeface="Arial"/>
              <a:buChar char="•"/>
            </a:pPr>
            <a:r>
              <a:rPr lang="en-US" sz="3600" dirty="0">
                <a:ea typeface="+mn-lt"/>
                <a:cs typeface="+mn-lt"/>
              </a:rPr>
              <a:t>For someone who is celebrating her birthday this month</a:t>
            </a:r>
          </a:p>
          <a:p>
            <a:pPr>
              <a:buFont typeface="Arial"/>
              <a:buChar char="•"/>
            </a:pPr>
            <a:r>
              <a:rPr lang="en-US" sz="3600" dirty="0">
                <a:ea typeface="+mn-lt"/>
                <a:cs typeface="+mn-lt"/>
              </a:rPr>
              <a:t>For someone who is wearing a Daisy vest/ sash</a:t>
            </a:r>
            <a:r>
              <a:rPr lang="en-US" sz="3600" dirty="0"/>
              <a:t> </a:t>
            </a:r>
            <a:endParaRPr lang="en-US" sz="1800" dirty="0"/>
          </a:p>
          <a:p>
            <a:endParaRPr lang="en-US" sz="1800" dirty="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2"/>
          <a:stretch>
            <a:fillRect/>
          </a:stretch>
        </p:blipFill>
        <p:spPr>
          <a:xfrm>
            <a:off x="178" y="-3838"/>
            <a:ext cx="1447800" cy="1352550"/>
          </a:xfrm>
          <a:prstGeom prst="rect">
            <a:avLst/>
          </a:prstGeom>
        </p:spPr>
      </p:pic>
    </p:spTree>
    <p:extLst>
      <p:ext uri="{BB962C8B-B14F-4D97-AF65-F5344CB8AC3E}">
        <p14:creationId xmlns:p14="http://schemas.microsoft.com/office/powerpoint/2010/main" val="3050647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197E-F70F-45CE-93C8-F95563AF66BA}"/>
              </a:ext>
            </a:extLst>
          </p:cNvPr>
          <p:cNvSpPr>
            <a:spLocks noGrp="1"/>
          </p:cNvSpPr>
          <p:nvPr>
            <p:ph type="title"/>
          </p:nvPr>
        </p:nvSpPr>
        <p:spPr>
          <a:xfrm>
            <a:off x="871534" y="169818"/>
            <a:ext cx="10515600" cy="1441311"/>
          </a:xfrm>
        </p:spPr>
        <p:txBody>
          <a:bodyPr vert="horz" lIns="91440" tIns="45720" rIns="91440" bIns="45720" rtlCol="0" anchor="ctr">
            <a:noAutofit/>
          </a:bodyPr>
          <a:lstStyle/>
          <a:p>
            <a:endParaRPr lang="en-US" dirty="0"/>
          </a:p>
          <a:p>
            <a:pPr algn="ctr"/>
            <a:r>
              <a:rPr lang="en-US" dirty="0">
                <a:ea typeface="+mj-lt"/>
                <a:cs typeface="+mj-lt"/>
              </a:rPr>
              <a:t>Ice Breaker </a:t>
            </a:r>
            <a:endParaRPr lang="en-US" dirty="0"/>
          </a:p>
          <a:p>
            <a:endParaRPr lang="en-US" dirty="0"/>
          </a:p>
        </p:txBody>
      </p:sp>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979714" y="1974067"/>
            <a:ext cx="10306595" cy="4351338"/>
          </a:xfrm>
        </p:spPr>
        <p:txBody>
          <a:bodyPr vert="horz" lIns="91440" tIns="45720" rIns="91440" bIns="45720" rtlCol="0" anchor="t">
            <a:normAutofit/>
          </a:bodyPr>
          <a:lstStyle/>
          <a:p>
            <a:pPr marL="0" indent="0">
              <a:buNone/>
            </a:pPr>
            <a:r>
              <a:rPr lang="en-US" sz="3600" b="1" dirty="0">
                <a:ea typeface="+mj-lt"/>
                <a:cs typeface="+mj-lt"/>
              </a:rPr>
              <a:t>Show and Tell</a:t>
            </a:r>
            <a:endParaRPr lang="en-US" sz="3600" b="1" dirty="0"/>
          </a:p>
          <a:p>
            <a:r>
              <a:rPr lang="en-US" sz="2400" dirty="0"/>
              <a:t>Ask the girls to share something of theirs with the troop. Consider giving them a theme or a question. For example, “Show us something you’ve had since you were a baby” or “Show us something you can’t go a day without.”</a:t>
            </a:r>
            <a:endParaRPr lang="en-US" sz="2400" dirty="0">
              <a:cs typeface="Calibri"/>
            </a:endParaRPr>
          </a:p>
          <a:p>
            <a:endParaRPr lang="en-US" sz="1800" dirty="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Tree>
    <p:extLst>
      <p:ext uri="{BB962C8B-B14F-4D97-AF65-F5344CB8AC3E}">
        <p14:creationId xmlns:p14="http://schemas.microsoft.com/office/powerpoint/2010/main" val="2451020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197E-F70F-45CE-93C8-F95563AF66BA}"/>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ea typeface="+mj-lt"/>
                <a:cs typeface="+mj-lt"/>
              </a:rPr>
              <a:t>Ice Breaker </a:t>
            </a:r>
            <a:endParaRPr lang="en-US" dirty="0"/>
          </a:p>
        </p:txBody>
      </p:sp>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927463" y="1595245"/>
            <a:ext cx="10785456" cy="4351338"/>
          </a:xfrm>
        </p:spPr>
        <p:txBody>
          <a:bodyPr vert="horz" lIns="91440" tIns="45720" rIns="91440" bIns="45720" rtlCol="0" anchor="t">
            <a:normAutofit/>
          </a:bodyPr>
          <a:lstStyle/>
          <a:p>
            <a:pPr marL="0" indent="0">
              <a:buNone/>
            </a:pPr>
            <a:r>
              <a:rPr lang="en-US" sz="3600" b="1" dirty="0"/>
              <a:t>Where Are You?</a:t>
            </a:r>
          </a:p>
          <a:p>
            <a:pPr marL="0" indent="0">
              <a:buNone/>
            </a:pPr>
            <a:endParaRPr lang="en-US" sz="2400" dirty="0"/>
          </a:p>
          <a:p>
            <a:pPr marL="171450" indent="-171450">
              <a:buFont typeface="Arial"/>
              <a:buChar char="•"/>
            </a:pPr>
            <a:r>
              <a:rPr lang="en-US" sz="2400" dirty="0"/>
              <a:t>Ask girls to give you a brief virtual tour of their space. What’s one thing they love about the room they are in?  What’s one thing they wish they could change?</a:t>
            </a:r>
            <a:endParaRPr lang="en-US" sz="2400" dirty="0">
              <a:cs typeface="Calibri"/>
            </a:endParaRPr>
          </a:p>
          <a:p>
            <a:endParaRPr lang="en-US" sz="1800" dirty="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Tree>
    <p:extLst>
      <p:ext uri="{BB962C8B-B14F-4D97-AF65-F5344CB8AC3E}">
        <p14:creationId xmlns:p14="http://schemas.microsoft.com/office/powerpoint/2010/main" val="103607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214745"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7" name="Title 1">
            <a:extLst>
              <a:ext uri="{FF2B5EF4-FFF2-40B4-BE49-F238E27FC236}">
                <a16:creationId xmlns:a16="http://schemas.microsoft.com/office/drawing/2014/main" id="{62E743A7-796B-42F8-8B3F-8B79D3DD5ADB}"/>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ea typeface="+mj-lt"/>
                <a:cs typeface="+mj-lt"/>
              </a:rPr>
              <a:t>Ice Breaker </a:t>
            </a:r>
            <a:endParaRPr lang="en-US" dirty="0"/>
          </a:p>
        </p:txBody>
      </p:sp>
      <p:sp>
        <p:nvSpPr>
          <p:cNvPr id="8" name="Content Placeholder 2">
            <a:extLst>
              <a:ext uri="{FF2B5EF4-FFF2-40B4-BE49-F238E27FC236}">
                <a16:creationId xmlns:a16="http://schemas.microsoft.com/office/drawing/2014/main" id="{5C0BB1E7-EF72-4BE3-994C-C6CEC18BD510}"/>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Virtual I-Spy</a:t>
            </a:r>
          </a:p>
          <a:p>
            <a:pPr marL="0" indent="0">
              <a:buFont typeface="Arial" panose="020B0604020202020204" pitchFamily="34" charset="0"/>
              <a:buNone/>
            </a:pPr>
            <a:endParaRPr lang="en-US" sz="3600" dirty="0"/>
          </a:p>
          <a:p>
            <a:pPr marL="171450" indent="-171450">
              <a:buFont typeface="Arial"/>
              <a:buChar char="•"/>
            </a:pPr>
            <a:r>
              <a:rPr lang="en-US" sz="2400" dirty="0"/>
              <a:t>Ask the girls to pick one spot and stay in that spot for the entire icebreaker. Then, have the girls take turns looking at the screens and seeing what they can find in each other's backgrounds!</a:t>
            </a:r>
          </a:p>
          <a:p>
            <a:endParaRPr lang="en-US" sz="1800" dirty="0"/>
          </a:p>
        </p:txBody>
      </p:sp>
    </p:spTree>
    <p:extLst>
      <p:ext uri="{BB962C8B-B14F-4D97-AF65-F5344CB8AC3E}">
        <p14:creationId xmlns:p14="http://schemas.microsoft.com/office/powerpoint/2010/main" val="1074159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214745"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7" name="Title 1">
            <a:extLst>
              <a:ext uri="{FF2B5EF4-FFF2-40B4-BE49-F238E27FC236}">
                <a16:creationId xmlns:a16="http://schemas.microsoft.com/office/drawing/2014/main" id="{5CA3B13C-E40C-4B0A-969E-4874F158BCD8}"/>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ea typeface="+mj-lt"/>
                <a:cs typeface="+mj-lt"/>
              </a:rPr>
              <a:t>Ice Breaker </a:t>
            </a:r>
            <a:endParaRPr lang="en-US" dirty="0"/>
          </a:p>
        </p:txBody>
      </p:sp>
      <p:sp>
        <p:nvSpPr>
          <p:cNvPr id="8" name="Content Placeholder 2">
            <a:extLst>
              <a:ext uri="{FF2B5EF4-FFF2-40B4-BE49-F238E27FC236}">
                <a16:creationId xmlns:a16="http://schemas.microsoft.com/office/drawing/2014/main" id="{A225ADDC-2B21-4C7A-829C-0186CE8924F5}"/>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Two truths and a fib</a:t>
            </a:r>
          </a:p>
          <a:p>
            <a:pPr marL="0" indent="0">
              <a:buFont typeface="Arial" panose="020B0604020202020204" pitchFamily="34" charset="0"/>
              <a:buNone/>
            </a:pPr>
            <a:endParaRPr lang="en-US" sz="3600" dirty="0"/>
          </a:p>
          <a:p>
            <a:pPr marL="171450" indent="-171450">
              <a:buFont typeface="Arial"/>
              <a:buChar char="•"/>
            </a:pPr>
            <a:r>
              <a:rPr lang="en-US" sz="2400" dirty="0"/>
              <a:t>Give this well-known icebreaker a virtual spin! Ask the girls a specific question (“What are some places you have visited?” Or “What don’t we already know about you?”) and ask them to pick three answers—two that are true and one that’s not. But, when it’s not true, they have to make a subtle gesture or change in their tone of voice. Then, see if the other girls can guess which answers are true.</a:t>
            </a:r>
            <a:endParaRPr lang="en-US" sz="2400" dirty="0">
              <a:cs typeface="Calibri"/>
            </a:endParaRPr>
          </a:p>
          <a:p>
            <a:endParaRPr lang="en-US" sz="1800" dirty="0"/>
          </a:p>
        </p:txBody>
      </p:sp>
    </p:spTree>
    <p:extLst>
      <p:ext uri="{BB962C8B-B14F-4D97-AF65-F5344CB8AC3E}">
        <p14:creationId xmlns:p14="http://schemas.microsoft.com/office/powerpoint/2010/main" val="459311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01FCC-3A7B-4D0D-9278-CE29A8ED5062}"/>
              </a:ext>
            </a:extLst>
          </p:cNvPr>
          <p:cNvSpPr>
            <a:spLocks noGrp="1"/>
          </p:cNvSpPr>
          <p:nvPr>
            <p:ph type="title"/>
          </p:nvPr>
        </p:nvSpPr>
        <p:spPr>
          <a:xfrm>
            <a:off x="154814" y="1269289"/>
            <a:ext cx="9469953" cy="4690640"/>
          </a:xfrm>
        </p:spPr>
        <p:txBody>
          <a:bodyPr>
            <a:noAutofit/>
          </a:bodyPr>
          <a:lstStyle/>
          <a:p>
            <a:r>
              <a:rPr lang="en-US" sz="2200" b="1" dirty="0">
                <a:solidFill>
                  <a:srgbClr val="0070C0"/>
                </a:solidFill>
                <a:latin typeface="Arial" panose="020B0604020202020204" pitchFamily="34" charset="0"/>
                <a:cs typeface="Arial" panose="020B0604020202020204" pitchFamily="34" charset="0"/>
              </a:rPr>
              <a:t>1. </a:t>
            </a:r>
            <a:r>
              <a:rPr lang="en-US" sz="2200" b="1" dirty="0">
                <a:solidFill>
                  <a:srgbClr val="0070C0"/>
                </a:solidFill>
                <a:latin typeface="Arial" panose="020B0604020202020204" pitchFamily="34" charset="0"/>
                <a:ea typeface="+mj-lt"/>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Virtual Troop Meeting FAQ, VTK, Zoom and other virtual resources </a:t>
            </a:r>
            <a:br>
              <a:rPr lang="en-US" sz="2200" dirty="0">
                <a:solidFill>
                  <a:srgbClr val="0070C0"/>
                </a:solidFill>
                <a:latin typeface="Arial" panose="020B0604020202020204" pitchFamily="34" charset="0"/>
                <a:cs typeface="Arial" panose="020B0604020202020204" pitchFamily="34" charset="0"/>
              </a:rPr>
            </a:br>
            <a:br>
              <a:rPr lang="en-US" sz="2200" b="1" dirty="0">
                <a:solidFill>
                  <a:srgbClr val="0070C0"/>
                </a:solidFill>
                <a:latin typeface="Arial" panose="020B0604020202020204" pitchFamily="34" charset="0"/>
                <a:cs typeface="Arial" panose="020B0604020202020204" pitchFamily="34" charset="0"/>
              </a:rPr>
            </a:br>
            <a:r>
              <a:rPr lang="en-US" sz="2200" b="1" dirty="0">
                <a:solidFill>
                  <a:srgbClr val="0070C0"/>
                </a:solidFill>
                <a:latin typeface="Arial" panose="020B0604020202020204" pitchFamily="34" charset="0"/>
                <a:cs typeface="Arial" panose="020B0604020202020204" pitchFamily="34" charset="0"/>
              </a:rPr>
              <a:t>2. </a:t>
            </a:r>
            <a:r>
              <a:rPr lang="en-US" sz="2200" b="1" dirty="0">
                <a:solidFill>
                  <a:srgbClr val="0070C0"/>
                </a:solidFill>
                <a:latin typeface="Arial" panose="020B0604020202020204" pitchFamily="34" charset="0"/>
                <a:ea typeface="+mj-lt"/>
                <a:cs typeface="Arial" panose="020B0604020202020204" pitchFamily="34" charset="0"/>
                <a:hlinkClick r:id="rId4" action="ppaction://hlinksldjump">
                  <a:extLst>
                    <a:ext uri="{A12FA001-AC4F-418D-AE19-62706E023703}">
                      <ahyp:hlinkClr xmlns:ahyp="http://schemas.microsoft.com/office/drawing/2018/hyperlinkcolor" val="tx"/>
                    </a:ext>
                  </a:extLst>
                </a:hlinkClick>
              </a:rPr>
              <a:t>Girl Scout Traditions</a:t>
            </a:r>
            <a:br>
              <a:rPr lang="en-US" sz="2200" dirty="0">
                <a:solidFill>
                  <a:srgbClr val="0070C0"/>
                </a:solidFill>
                <a:latin typeface="Arial" panose="020B0604020202020204" pitchFamily="34" charset="0"/>
                <a:cs typeface="Arial" panose="020B0604020202020204" pitchFamily="34" charset="0"/>
              </a:rPr>
            </a:br>
            <a:br>
              <a:rPr lang="en-US" sz="2200" dirty="0">
                <a:solidFill>
                  <a:srgbClr val="0070C0"/>
                </a:solidFill>
                <a:latin typeface="Arial" panose="020B0604020202020204" pitchFamily="34" charset="0"/>
                <a:cs typeface="Arial" panose="020B0604020202020204" pitchFamily="34" charset="0"/>
              </a:rPr>
            </a:br>
            <a:r>
              <a:rPr lang="en-US" sz="2200" b="1" dirty="0">
                <a:solidFill>
                  <a:srgbClr val="0070C0"/>
                </a:solidFill>
                <a:latin typeface="Arial" panose="020B0604020202020204" pitchFamily="34" charset="0"/>
                <a:cs typeface="Arial" panose="020B0604020202020204" pitchFamily="34" charset="0"/>
              </a:rPr>
              <a:t>3</a:t>
            </a:r>
            <a:r>
              <a:rPr lang="en-US" sz="2200" dirty="0">
                <a:solidFill>
                  <a:srgbClr val="0070C0"/>
                </a:solidFill>
                <a:latin typeface="Arial" panose="020B0604020202020204" pitchFamily="34" charset="0"/>
                <a:cs typeface="Arial" panose="020B0604020202020204" pitchFamily="34" charset="0"/>
              </a:rPr>
              <a:t>. </a:t>
            </a:r>
            <a:r>
              <a:rPr lang="en-US" sz="2200" b="1" dirty="0">
                <a:solidFill>
                  <a:srgbClr val="0070C0"/>
                </a:solidFill>
                <a:latin typeface="Arial" panose="020B0604020202020204" pitchFamily="34" charset="0"/>
                <a:ea typeface="+mj-lt"/>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Ice breakers</a:t>
            </a:r>
            <a:br>
              <a:rPr lang="en-US" sz="2200" b="1" dirty="0">
                <a:solidFill>
                  <a:srgbClr val="0070C0"/>
                </a:solidFill>
                <a:latin typeface="Arial" panose="020B0604020202020204" pitchFamily="34" charset="0"/>
                <a:ea typeface="+mj-lt"/>
                <a:cs typeface="Arial" panose="020B0604020202020204" pitchFamily="34" charset="0"/>
              </a:rPr>
            </a:br>
            <a:br>
              <a:rPr lang="en-US" sz="2200" b="1" dirty="0">
                <a:solidFill>
                  <a:srgbClr val="0070C0"/>
                </a:solidFill>
                <a:latin typeface="Arial" panose="020B0604020202020204" pitchFamily="34" charset="0"/>
                <a:ea typeface="+mj-lt"/>
                <a:cs typeface="Arial" panose="020B0604020202020204" pitchFamily="34" charset="0"/>
              </a:rPr>
            </a:br>
            <a:r>
              <a:rPr lang="en-US" sz="2200" b="1" dirty="0">
                <a:solidFill>
                  <a:srgbClr val="0070C0"/>
                </a:solidFill>
                <a:latin typeface="Arial" panose="020B0604020202020204" pitchFamily="34" charset="0"/>
                <a:ea typeface="+mj-lt"/>
                <a:cs typeface="Arial" panose="020B0604020202020204" pitchFamily="34" charset="0"/>
              </a:rPr>
              <a:t>4. </a:t>
            </a:r>
            <a:r>
              <a:rPr lang="en-US" sz="2200" b="1" dirty="0">
                <a:solidFill>
                  <a:srgbClr val="0070C0"/>
                </a:solidFill>
                <a:latin typeface="Arial" panose="020B0604020202020204" pitchFamily="34" charset="0"/>
                <a:cs typeface="Arial" panose="020B0604020202020204" pitchFamily="34" charset="0"/>
                <a:hlinkClick r:id="rId6" action="ppaction://hlinksldjump">
                  <a:extLst>
                    <a:ext uri="{A12FA001-AC4F-418D-AE19-62706E023703}">
                      <ahyp:hlinkClr xmlns:ahyp="http://schemas.microsoft.com/office/drawing/2018/hyperlinkcolor" val="tx"/>
                    </a:ext>
                  </a:extLst>
                </a:hlinkClick>
              </a:rPr>
              <a:t>Virtual Activities</a:t>
            </a:r>
            <a:br>
              <a:rPr lang="en-US" sz="2200" b="1" dirty="0">
                <a:solidFill>
                  <a:srgbClr val="0070C0"/>
                </a:solidFill>
                <a:latin typeface="Arial" panose="020B0604020202020204" pitchFamily="34" charset="0"/>
                <a:cs typeface="Arial" panose="020B0604020202020204" pitchFamily="34" charset="0"/>
              </a:rPr>
            </a:br>
            <a:br>
              <a:rPr lang="en-US" sz="2200" b="1" dirty="0">
                <a:solidFill>
                  <a:srgbClr val="0070C0"/>
                </a:solidFill>
                <a:latin typeface="Arial" panose="020B0604020202020204" pitchFamily="34" charset="0"/>
                <a:cs typeface="Arial" panose="020B0604020202020204" pitchFamily="34" charset="0"/>
              </a:rPr>
            </a:br>
            <a:r>
              <a:rPr lang="en-US" sz="2200" b="1" dirty="0">
                <a:solidFill>
                  <a:srgbClr val="0070C0"/>
                </a:solidFill>
                <a:latin typeface="Arial" panose="020B0604020202020204" pitchFamily="34" charset="0"/>
                <a:ea typeface="+mj-lt"/>
                <a:cs typeface="Arial" panose="020B0604020202020204" pitchFamily="34" charset="0"/>
              </a:rPr>
              <a:t>5. </a:t>
            </a:r>
            <a:r>
              <a:rPr lang="en-US" sz="2200" b="1" dirty="0">
                <a:solidFill>
                  <a:srgbClr val="0070C0"/>
                </a:solidFill>
                <a:latin typeface="Arial" panose="020B0604020202020204" pitchFamily="34" charset="0"/>
                <a:ea typeface="+mj-lt"/>
                <a:cs typeface="Arial" panose="020B0604020202020204" pitchFamily="34" charset="0"/>
                <a:hlinkClick r:id="rId7" action="ppaction://hlinksldjump">
                  <a:extLst>
                    <a:ext uri="{A12FA001-AC4F-418D-AE19-62706E023703}">
                      <ahyp:hlinkClr xmlns:ahyp="http://schemas.microsoft.com/office/drawing/2018/hyperlinkcolor" val="tx"/>
                    </a:ext>
                  </a:extLst>
                </a:hlinkClick>
              </a:rPr>
              <a:t>Scavenger Hunt</a:t>
            </a:r>
            <a:br>
              <a:rPr lang="en-US" sz="2200" b="1" dirty="0">
                <a:solidFill>
                  <a:srgbClr val="0070C0"/>
                </a:solidFill>
                <a:latin typeface="Arial" panose="020B0604020202020204" pitchFamily="34" charset="0"/>
                <a:cs typeface="Arial" panose="020B0604020202020204" pitchFamily="34" charset="0"/>
              </a:rPr>
            </a:br>
            <a:br>
              <a:rPr lang="en-US" sz="2200" b="1" dirty="0">
                <a:solidFill>
                  <a:srgbClr val="0070C0"/>
                </a:solidFill>
                <a:latin typeface="Arial" panose="020B0604020202020204" pitchFamily="34" charset="0"/>
                <a:cs typeface="Arial" panose="020B0604020202020204" pitchFamily="34" charset="0"/>
              </a:rPr>
            </a:br>
            <a:r>
              <a:rPr lang="en-US" sz="2200" b="1" dirty="0">
                <a:solidFill>
                  <a:srgbClr val="0070C0"/>
                </a:solidFill>
                <a:latin typeface="Arial" panose="020B0604020202020204" pitchFamily="34" charset="0"/>
                <a:cs typeface="Arial" panose="020B0604020202020204" pitchFamily="34" charset="0"/>
              </a:rPr>
              <a:t>5. </a:t>
            </a:r>
            <a:r>
              <a:rPr lang="en-US" sz="2200" b="1" dirty="0">
                <a:solidFill>
                  <a:srgbClr val="0070C0"/>
                </a:solidFill>
                <a:latin typeface="Arial" panose="020B0604020202020204" pitchFamily="34" charset="0"/>
                <a:cs typeface="Arial" panose="020B0604020202020204" pitchFamily="34" charset="0"/>
                <a:hlinkClick r:id="rId8" action="ppaction://hlinksldjump">
                  <a:extLst>
                    <a:ext uri="{A12FA001-AC4F-418D-AE19-62706E023703}">
                      <ahyp:hlinkClr xmlns:ahyp="http://schemas.microsoft.com/office/drawing/2018/hyperlinkcolor" val="tx"/>
                    </a:ext>
                  </a:extLst>
                </a:hlinkClick>
              </a:rPr>
              <a:t>Girl Scout Songs</a:t>
            </a:r>
            <a:br>
              <a:rPr lang="en-US" sz="2200" b="1" dirty="0">
                <a:solidFill>
                  <a:srgbClr val="0070C0"/>
                </a:solidFill>
                <a:latin typeface="Arial" panose="020B0604020202020204" pitchFamily="34" charset="0"/>
                <a:cs typeface="Arial" panose="020B0604020202020204" pitchFamily="34" charset="0"/>
              </a:rPr>
            </a:br>
            <a:br>
              <a:rPr lang="en-US" sz="2200" b="1" dirty="0">
                <a:solidFill>
                  <a:srgbClr val="0070C0"/>
                </a:solidFill>
                <a:latin typeface="Arial" panose="020B0604020202020204" pitchFamily="34" charset="0"/>
                <a:cs typeface="Arial" panose="020B0604020202020204" pitchFamily="34" charset="0"/>
              </a:rPr>
            </a:br>
            <a:r>
              <a:rPr lang="en-US" sz="2200" b="1" dirty="0">
                <a:solidFill>
                  <a:srgbClr val="0070C0"/>
                </a:solidFill>
                <a:latin typeface="Arial" panose="020B0604020202020204" pitchFamily="34" charset="0"/>
                <a:cs typeface="Arial" panose="020B0604020202020204" pitchFamily="34" charset="0"/>
              </a:rPr>
              <a:t>6. </a:t>
            </a:r>
            <a:r>
              <a:rPr lang="en-US" sz="2200" b="1" dirty="0">
                <a:solidFill>
                  <a:srgbClr val="0070C0"/>
                </a:solidFill>
                <a:latin typeface="Arial" panose="020B0604020202020204" pitchFamily="34" charset="0"/>
                <a:cs typeface="Arial" panose="020B0604020202020204" pitchFamily="34" charset="0"/>
                <a:hlinkClick r:id="rId9" action="ppaction://hlinksldjump">
                  <a:extLst>
                    <a:ext uri="{A12FA001-AC4F-418D-AE19-62706E023703}">
                      <ahyp:hlinkClr xmlns:ahyp="http://schemas.microsoft.com/office/drawing/2018/hyperlinkcolor" val="tx"/>
                    </a:ext>
                  </a:extLst>
                </a:hlinkClick>
              </a:rPr>
              <a:t>Letters to Daisies</a:t>
            </a:r>
            <a:br>
              <a:rPr lang="en-US" sz="2200" b="1" dirty="0">
                <a:solidFill>
                  <a:srgbClr val="0070C0"/>
                </a:solidFill>
                <a:latin typeface="Arial" panose="020B0604020202020204" pitchFamily="34" charset="0"/>
                <a:ea typeface="+mj-lt"/>
                <a:cs typeface="Arial" panose="020B0604020202020204" pitchFamily="34" charset="0"/>
              </a:rPr>
            </a:br>
            <a:br>
              <a:rPr lang="en-US" sz="2200" b="1" dirty="0">
                <a:solidFill>
                  <a:srgbClr val="0070C0"/>
                </a:solidFill>
                <a:latin typeface="Arial" panose="020B0604020202020204" pitchFamily="34" charset="0"/>
                <a:cs typeface="Arial" panose="020B0604020202020204" pitchFamily="34" charset="0"/>
              </a:rPr>
            </a:br>
            <a:r>
              <a:rPr lang="en-US" sz="2200" b="1" dirty="0">
                <a:solidFill>
                  <a:srgbClr val="0070C0"/>
                </a:solidFill>
                <a:latin typeface="Arial" panose="020B0604020202020204" pitchFamily="34" charset="0"/>
                <a:cs typeface="Arial" panose="020B0604020202020204" pitchFamily="34" charset="0"/>
              </a:rPr>
              <a:t>7. </a:t>
            </a:r>
            <a:r>
              <a:rPr lang="en-US" sz="2200" b="1" dirty="0">
                <a:solidFill>
                  <a:srgbClr val="0070C0"/>
                </a:solidFill>
                <a:latin typeface="Arial" panose="020B0604020202020204" pitchFamily="34" charset="0"/>
                <a:cs typeface="Arial" panose="020B0604020202020204" pitchFamily="34" charset="0"/>
                <a:hlinkClick r:id="rId10" action="ppaction://hlinksldjump">
                  <a:extLst>
                    <a:ext uri="{A12FA001-AC4F-418D-AE19-62706E023703}">
                      <ahyp:hlinkClr xmlns:ahyp="http://schemas.microsoft.com/office/drawing/2018/hyperlinkcolor" val="tx"/>
                    </a:ext>
                  </a:extLst>
                </a:hlinkClick>
              </a:rPr>
              <a:t>Virtual Meeting templates and images</a:t>
            </a:r>
            <a:br>
              <a:rPr lang="en-US" sz="2200" dirty="0">
                <a:solidFill>
                  <a:srgbClr val="0070C0"/>
                </a:solidFill>
                <a:latin typeface="Arial" panose="020B0604020202020204" pitchFamily="34" charset="0"/>
                <a:cs typeface="Arial" panose="020B0604020202020204" pitchFamily="34" charset="0"/>
              </a:rPr>
            </a:br>
            <a:endParaRPr lang="en-US" sz="2200" dirty="0">
              <a:solidFill>
                <a:srgbClr val="0070C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994609E-2E00-4D5C-8D3D-40C02A8CEFCF}"/>
              </a:ext>
            </a:extLst>
          </p:cNvPr>
          <p:cNvSpPr txBox="1"/>
          <p:nvPr/>
        </p:nvSpPr>
        <p:spPr>
          <a:xfrm>
            <a:off x="4258826" y="314848"/>
            <a:ext cx="330004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latin typeface="Arial" panose="020B0604020202020204" pitchFamily="34" charset="0"/>
                <a:cs typeface="Arial" panose="020B0604020202020204" pitchFamily="34" charset="0"/>
              </a:rPr>
              <a:t>Table of Content</a:t>
            </a:r>
          </a:p>
        </p:txBody>
      </p:sp>
      <p:sp>
        <p:nvSpPr>
          <p:cNvPr id="4" name="Title 1">
            <a:extLst>
              <a:ext uri="{FF2B5EF4-FFF2-40B4-BE49-F238E27FC236}">
                <a16:creationId xmlns:a16="http://schemas.microsoft.com/office/drawing/2014/main" id="{DC5F6A25-E7E1-4717-85ED-601C98347598}"/>
              </a:ext>
            </a:extLst>
          </p:cNvPr>
          <p:cNvSpPr txBox="1">
            <a:spLocks/>
          </p:cNvSpPr>
          <p:nvPr/>
        </p:nvSpPr>
        <p:spPr>
          <a:xfrm>
            <a:off x="9922557" y="1252007"/>
            <a:ext cx="2077766" cy="46906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b="1" dirty="0">
                <a:solidFill>
                  <a:srgbClr val="0070C0"/>
                </a:solidFill>
                <a:latin typeface="Arial" panose="020B0604020202020204" pitchFamily="34" charset="0"/>
                <a:ea typeface="+mj-lt"/>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Slides 3-5</a:t>
            </a:r>
            <a:br>
              <a:rPr lang="en-US" sz="2200" dirty="0">
                <a:solidFill>
                  <a:srgbClr val="0070C0"/>
                </a:solidFill>
                <a:latin typeface="Arial" panose="020B0604020202020204" pitchFamily="34" charset="0"/>
                <a:cs typeface="Arial" panose="020B0604020202020204" pitchFamily="34" charset="0"/>
              </a:rPr>
            </a:br>
            <a:br>
              <a:rPr lang="en-US" sz="2200" b="1" dirty="0">
                <a:solidFill>
                  <a:srgbClr val="0070C0"/>
                </a:solidFill>
                <a:latin typeface="Arial" panose="020B0604020202020204" pitchFamily="34" charset="0"/>
                <a:cs typeface="Arial" panose="020B0604020202020204" pitchFamily="34" charset="0"/>
              </a:rPr>
            </a:br>
            <a:r>
              <a:rPr lang="en-US" sz="2200" b="1" dirty="0">
                <a:solidFill>
                  <a:srgbClr val="0070C0"/>
                </a:solidFill>
                <a:latin typeface="Arial" panose="020B0604020202020204" pitchFamily="34" charset="0"/>
                <a:ea typeface="+mj-lt"/>
                <a:cs typeface="Arial" panose="020B0604020202020204" pitchFamily="34" charset="0"/>
                <a:hlinkClick r:id="rId4" action="ppaction://hlinksldjump">
                  <a:extLst>
                    <a:ext uri="{A12FA001-AC4F-418D-AE19-62706E023703}">
                      <ahyp:hlinkClr xmlns:ahyp="http://schemas.microsoft.com/office/drawing/2018/hyperlinkcolor" val="tx"/>
                    </a:ext>
                  </a:extLst>
                </a:hlinkClick>
              </a:rPr>
              <a:t>Slides 6-13</a:t>
            </a:r>
            <a:br>
              <a:rPr lang="en-US" sz="2200" dirty="0">
                <a:solidFill>
                  <a:srgbClr val="0070C0"/>
                </a:solidFill>
                <a:latin typeface="Arial" panose="020B0604020202020204" pitchFamily="34" charset="0"/>
                <a:cs typeface="Arial" panose="020B0604020202020204" pitchFamily="34" charset="0"/>
              </a:rPr>
            </a:br>
            <a:br>
              <a:rPr lang="en-US" sz="2200" dirty="0">
                <a:solidFill>
                  <a:srgbClr val="0070C0"/>
                </a:solidFill>
                <a:latin typeface="Arial" panose="020B0604020202020204" pitchFamily="34" charset="0"/>
                <a:cs typeface="Arial" panose="020B0604020202020204" pitchFamily="34" charset="0"/>
              </a:rPr>
            </a:br>
            <a:r>
              <a:rPr lang="en-US" sz="2200" b="1" dirty="0">
                <a:solidFill>
                  <a:srgbClr val="0070C0"/>
                </a:solidFill>
                <a:latin typeface="Arial" panose="020B0604020202020204" pitchFamily="34" charset="0"/>
                <a:ea typeface="+mj-lt"/>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Slides 14-33</a:t>
            </a:r>
            <a:br>
              <a:rPr lang="en-US" sz="2200" b="1" dirty="0">
                <a:solidFill>
                  <a:srgbClr val="0070C0"/>
                </a:solidFill>
                <a:latin typeface="Arial" panose="020B0604020202020204" pitchFamily="34" charset="0"/>
                <a:ea typeface="+mj-lt"/>
                <a:cs typeface="Arial" panose="020B0604020202020204" pitchFamily="34" charset="0"/>
              </a:rPr>
            </a:br>
            <a:br>
              <a:rPr lang="en-US" sz="2200" b="1" dirty="0">
                <a:solidFill>
                  <a:srgbClr val="0070C0"/>
                </a:solidFill>
                <a:latin typeface="Arial" panose="020B0604020202020204" pitchFamily="34" charset="0"/>
                <a:ea typeface="+mj-lt"/>
                <a:cs typeface="Arial" panose="020B0604020202020204" pitchFamily="34" charset="0"/>
              </a:rPr>
            </a:br>
            <a:r>
              <a:rPr lang="en-US" sz="2200" b="1" dirty="0">
                <a:solidFill>
                  <a:srgbClr val="0070C0"/>
                </a:solidFill>
                <a:latin typeface="Arial" panose="020B0604020202020204" pitchFamily="34" charset="0"/>
                <a:ea typeface="+mj-lt"/>
                <a:cs typeface="Arial" panose="020B0604020202020204" pitchFamily="34" charset="0"/>
                <a:hlinkClick r:id="rId11" action="ppaction://hlinksldjump">
                  <a:extLst>
                    <a:ext uri="{A12FA001-AC4F-418D-AE19-62706E023703}">
                      <ahyp:hlinkClr xmlns:ahyp="http://schemas.microsoft.com/office/drawing/2018/hyperlinkcolor" val="tx"/>
                    </a:ext>
                  </a:extLst>
                </a:hlinkClick>
              </a:rPr>
              <a:t>Slides 34-53</a:t>
            </a:r>
            <a:br>
              <a:rPr lang="en-US" sz="2200" b="1" dirty="0">
                <a:solidFill>
                  <a:srgbClr val="0070C0"/>
                </a:solidFill>
                <a:latin typeface="Arial" panose="020B0604020202020204" pitchFamily="34" charset="0"/>
                <a:cs typeface="Arial" panose="020B0604020202020204" pitchFamily="34" charset="0"/>
              </a:rPr>
            </a:br>
            <a:br>
              <a:rPr lang="en-US" sz="2200" b="1" dirty="0">
                <a:solidFill>
                  <a:srgbClr val="0070C0"/>
                </a:solidFill>
                <a:latin typeface="Arial" panose="020B0604020202020204" pitchFamily="34" charset="0"/>
                <a:cs typeface="Arial" panose="020B0604020202020204" pitchFamily="34" charset="0"/>
              </a:rPr>
            </a:br>
            <a:r>
              <a:rPr lang="en-US" sz="2200" b="1" dirty="0">
                <a:solidFill>
                  <a:srgbClr val="0070C0"/>
                </a:solidFill>
                <a:latin typeface="Arial" panose="020B0604020202020204" pitchFamily="34" charset="0"/>
                <a:ea typeface="+mj-lt"/>
                <a:cs typeface="Arial" panose="020B0604020202020204" pitchFamily="34" charset="0"/>
              </a:rPr>
              <a:t>Slides 54-60</a:t>
            </a:r>
            <a:br>
              <a:rPr lang="en-US" sz="2200" b="1" dirty="0">
                <a:solidFill>
                  <a:srgbClr val="0070C0"/>
                </a:solidFill>
                <a:latin typeface="Arial" panose="020B0604020202020204" pitchFamily="34" charset="0"/>
                <a:cs typeface="Arial" panose="020B0604020202020204" pitchFamily="34" charset="0"/>
              </a:rPr>
            </a:br>
            <a:br>
              <a:rPr lang="en-US" sz="2200" b="1" dirty="0">
                <a:solidFill>
                  <a:srgbClr val="0070C0"/>
                </a:solidFill>
                <a:latin typeface="Arial" panose="020B0604020202020204" pitchFamily="34" charset="0"/>
                <a:cs typeface="Arial" panose="020B0604020202020204" pitchFamily="34" charset="0"/>
              </a:rPr>
            </a:br>
            <a:r>
              <a:rPr lang="en-US" sz="2200" b="1" dirty="0">
                <a:solidFill>
                  <a:srgbClr val="0070C0"/>
                </a:solidFill>
                <a:latin typeface="Arial" panose="020B0604020202020204" pitchFamily="34" charset="0"/>
                <a:ea typeface="+mj-lt"/>
                <a:cs typeface="Arial" panose="020B0604020202020204" pitchFamily="34" charset="0"/>
                <a:hlinkClick r:id="rId7" action="ppaction://hlinksldjump">
                  <a:extLst>
                    <a:ext uri="{A12FA001-AC4F-418D-AE19-62706E023703}">
                      <ahyp:hlinkClr xmlns:ahyp="http://schemas.microsoft.com/office/drawing/2018/hyperlinkcolor" val="tx"/>
                    </a:ext>
                  </a:extLst>
                </a:hlinkClick>
              </a:rPr>
              <a:t>Slides 61-72</a:t>
            </a:r>
            <a:br>
              <a:rPr lang="en-US" sz="2200" b="1" dirty="0">
                <a:solidFill>
                  <a:srgbClr val="0070C0"/>
                </a:solidFill>
                <a:latin typeface="Arial" panose="020B0604020202020204" pitchFamily="34" charset="0"/>
                <a:cs typeface="Arial" panose="020B0604020202020204" pitchFamily="34" charset="0"/>
              </a:rPr>
            </a:br>
            <a:br>
              <a:rPr lang="en-US" sz="2200" b="1" dirty="0">
                <a:solidFill>
                  <a:srgbClr val="0070C0"/>
                </a:solidFill>
                <a:latin typeface="Arial" panose="020B0604020202020204" pitchFamily="34" charset="0"/>
                <a:cs typeface="Arial" panose="020B0604020202020204" pitchFamily="34" charset="0"/>
              </a:rPr>
            </a:br>
            <a:r>
              <a:rPr lang="en-US" sz="2200" b="1" dirty="0">
                <a:solidFill>
                  <a:srgbClr val="0070C0"/>
                </a:solidFill>
                <a:latin typeface="Arial" panose="020B0604020202020204" pitchFamily="34" charset="0"/>
                <a:ea typeface="+mj-lt"/>
                <a:cs typeface="Arial" panose="020B0604020202020204" pitchFamily="34" charset="0"/>
                <a:hlinkClick r:id="rId9" action="ppaction://hlinksldjump">
                  <a:extLst>
                    <a:ext uri="{A12FA001-AC4F-418D-AE19-62706E023703}">
                      <ahyp:hlinkClr xmlns:ahyp="http://schemas.microsoft.com/office/drawing/2018/hyperlinkcolor" val="tx"/>
                    </a:ext>
                  </a:extLst>
                </a:hlinkClick>
              </a:rPr>
              <a:t>Slides 73-77</a:t>
            </a:r>
            <a:br>
              <a:rPr lang="en-US" sz="2200" b="1" dirty="0">
                <a:solidFill>
                  <a:srgbClr val="0070C0"/>
                </a:solidFill>
                <a:latin typeface="Arial" panose="020B0604020202020204" pitchFamily="34" charset="0"/>
                <a:ea typeface="+mj-lt"/>
                <a:cs typeface="Arial" panose="020B0604020202020204" pitchFamily="34" charset="0"/>
              </a:rPr>
            </a:br>
            <a:br>
              <a:rPr lang="en-US" sz="2200" b="1" dirty="0">
                <a:solidFill>
                  <a:srgbClr val="0070C0"/>
                </a:solidFill>
                <a:latin typeface="Arial" panose="020B0604020202020204" pitchFamily="34" charset="0"/>
                <a:cs typeface="Arial" panose="020B0604020202020204" pitchFamily="34" charset="0"/>
              </a:rPr>
            </a:br>
            <a:r>
              <a:rPr lang="en-US" sz="2200" b="1" dirty="0">
                <a:solidFill>
                  <a:srgbClr val="0070C0"/>
                </a:solidFill>
                <a:latin typeface="Arial" panose="020B0604020202020204" pitchFamily="34" charset="0"/>
                <a:ea typeface="+mj-lt"/>
                <a:cs typeface="Arial" panose="020B0604020202020204" pitchFamily="34" charset="0"/>
                <a:hlinkClick r:id="rId10" action="ppaction://hlinksldjump">
                  <a:extLst>
                    <a:ext uri="{A12FA001-AC4F-418D-AE19-62706E023703}">
                      <ahyp:hlinkClr xmlns:ahyp="http://schemas.microsoft.com/office/drawing/2018/hyperlinkcolor" val="tx"/>
                    </a:ext>
                  </a:extLst>
                </a:hlinkClick>
              </a:rPr>
              <a:t>Slides 78-100</a:t>
            </a:r>
            <a:br>
              <a:rPr lang="en-US" sz="2200" dirty="0">
                <a:solidFill>
                  <a:srgbClr val="0070C0"/>
                </a:solidFill>
                <a:latin typeface="Arial" panose="020B0604020202020204" pitchFamily="34" charset="0"/>
                <a:cs typeface="Arial" panose="020B0604020202020204" pitchFamily="34" charset="0"/>
              </a:rPr>
            </a:br>
            <a:endParaRPr lang="en-US" sz="22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4019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214745"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7" name="Title 1">
            <a:extLst>
              <a:ext uri="{FF2B5EF4-FFF2-40B4-BE49-F238E27FC236}">
                <a16:creationId xmlns:a16="http://schemas.microsoft.com/office/drawing/2014/main" id="{5C9B1B47-9E98-47FD-A44F-4CB66EC21200}"/>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ea typeface="+mj-lt"/>
                <a:cs typeface="+mj-lt"/>
              </a:rPr>
              <a:t>Ice Breaker </a:t>
            </a:r>
            <a:endParaRPr lang="en-US" dirty="0"/>
          </a:p>
        </p:txBody>
      </p:sp>
      <p:sp>
        <p:nvSpPr>
          <p:cNvPr id="8" name="Content Placeholder 2">
            <a:extLst>
              <a:ext uri="{FF2B5EF4-FFF2-40B4-BE49-F238E27FC236}">
                <a16:creationId xmlns:a16="http://schemas.microsoft.com/office/drawing/2014/main" id="{D6512DC6-3D3C-4369-BE68-F99C44816520}"/>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If I could, then I would</a:t>
            </a:r>
          </a:p>
          <a:p>
            <a:pPr marL="0" indent="0">
              <a:buFont typeface="Arial" panose="020B0604020202020204" pitchFamily="34" charset="0"/>
              <a:buNone/>
            </a:pPr>
            <a:endParaRPr lang="en-US" sz="3600" b="1" dirty="0"/>
          </a:p>
          <a:p>
            <a:r>
              <a:rPr lang="en-US" dirty="0"/>
              <a:t>Ask girls to complete each part of the sentence “If only I could____, then I would _____.”  Remind them that it can be something true or just something silly. It is completely up to them!</a:t>
            </a:r>
          </a:p>
          <a:p>
            <a:endParaRPr lang="en-US" sz="1800" dirty="0"/>
          </a:p>
        </p:txBody>
      </p:sp>
    </p:spTree>
    <p:extLst>
      <p:ext uri="{BB962C8B-B14F-4D97-AF65-F5344CB8AC3E}">
        <p14:creationId xmlns:p14="http://schemas.microsoft.com/office/powerpoint/2010/main" val="27794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214745"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9" name="Title 1">
            <a:extLst>
              <a:ext uri="{FF2B5EF4-FFF2-40B4-BE49-F238E27FC236}">
                <a16:creationId xmlns:a16="http://schemas.microsoft.com/office/drawing/2014/main" id="{80A16619-C66E-41B1-9F3F-E098B1200548}"/>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ea typeface="+mj-lt"/>
                <a:cs typeface="+mj-lt"/>
              </a:rPr>
              <a:t>Ice Breaker </a:t>
            </a:r>
            <a:endParaRPr lang="en-US" dirty="0"/>
          </a:p>
        </p:txBody>
      </p:sp>
      <p:sp>
        <p:nvSpPr>
          <p:cNvPr id="10" name="Content Placeholder 2">
            <a:extLst>
              <a:ext uri="{FF2B5EF4-FFF2-40B4-BE49-F238E27FC236}">
                <a16:creationId xmlns:a16="http://schemas.microsoft.com/office/drawing/2014/main" id="{5ECEAC9D-FAC0-40C6-84E4-55983F84AD32}"/>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Question of the day</a:t>
            </a:r>
          </a:p>
          <a:p>
            <a:pPr marL="0" indent="0">
              <a:buFont typeface="Arial" panose="020B0604020202020204" pitchFamily="34" charset="0"/>
              <a:buNone/>
            </a:pPr>
            <a:endParaRPr lang="en-US" sz="3600" dirty="0"/>
          </a:p>
          <a:p>
            <a:pPr marL="171450" indent="-171450">
              <a:buFont typeface="Arial"/>
              <a:buChar char="•"/>
            </a:pPr>
            <a:r>
              <a:rPr lang="en-US" sz="2400" dirty="0"/>
              <a:t>Pick a different question for each meeting and ask the girls to answer it in just one or two sentences. The question can tie into something going on in their lives, badge activities you will complete during the meeting, or just something silly!</a:t>
            </a:r>
          </a:p>
          <a:p>
            <a:endParaRPr lang="en-US" sz="1800" dirty="0"/>
          </a:p>
        </p:txBody>
      </p:sp>
    </p:spTree>
    <p:extLst>
      <p:ext uri="{BB962C8B-B14F-4D97-AF65-F5344CB8AC3E}">
        <p14:creationId xmlns:p14="http://schemas.microsoft.com/office/powerpoint/2010/main" val="3983875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214745"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7" name="Title 1">
            <a:extLst>
              <a:ext uri="{FF2B5EF4-FFF2-40B4-BE49-F238E27FC236}">
                <a16:creationId xmlns:a16="http://schemas.microsoft.com/office/drawing/2014/main" id="{98C7FFAC-81FB-45CF-B4B9-4B55CA156DD1}"/>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ea typeface="+mj-lt"/>
                <a:cs typeface="+mj-lt"/>
              </a:rPr>
              <a:t>Ice Breaker </a:t>
            </a:r>
            <a:endParaRPr lang="en-US" dirty="0"/>
          </a:p>
        </p:txBody>
      </p:sp>
      <p:sp>
        <p:nvSpPr>
          <p:cNvPr id="8" name="Content Placeholder 2">
            <a:extLst>
              <a:ext uri="{FF2B5EF4-FFF2-40B4-BE49-F238E27FC236}">
                <a16:creationId xmlns:a16="http://schemas.microsoft.com/office/drawing/2014/main" id="{C1599770-DB57-4779-9AEE-9F2A42181B56}"/>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What’s your emoji today?</a:t>
            </a:r>
          </a:p>
          <a:p>
            <a:pPr marL="171450" indent="-171450">
              <a:buFont typeface="Arial"/>
              <a:buChar char="•"/>
            </a:pPr>
            <a:endParaRPr lang="en-US" sz="2400" dirty="0"/>
          </a:p>
          <a:p>
            <a:pPr marL="171450" indent="-171450">
              <a:buFont typeface="Arial"/>
              <a:buChar char="•"/>
            </a:pPr>
            <a:r>
              <a:rPr lang="en-US" sz="2400" dirty="0"/>
              <a:t>Instead of asking the girls how they’re feeling, ask them to take turns making the emoji face that matches how they are feeling. Then, give the rest of the troop a few minutes to guess the emotion before asking the girl to share how she is feeling. This icebreaker is a great way to check in on everyone while turning it into a game for the girls.</a:t>
            </a:r>
          </a:p>
          <a:p>
            <a:endParaRPr lang="en-US" sz="2400" b="1" dirty="0">
              <a:cs typeface="Calibri"/>
            </a:endParaRPr>
          </a:p>
          <a:p>
            <a:pPr marL="0" indent="0">
              <a:buFont typeface="Arial" panose="020B0604020202020204" pitchFamily="34" charset="0"/>
              <a:buNone/>
            </a:pPr>
            <a:endParaRPr lang="en-US" sz="3600" dirty="0"/>
          </a:p>
          <a:p>
            <a:endParaRPr lang="en-US" sz="1800" dirty="0"/>
          </a:p>
        </p:txBody>
      </p:sp>
    </p:spTree>
    <p:extLst>
      <p:ext uri="{BB962C8B-B14F-4D97-AF65-F5344CB8AC3E}">
        <p14:creationId xmlns:p14="http://schemas.microsoft.com/office/powerpoint/2010/main" val="1491761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214745" y="1482811"/>
            <a:ext cx="11276105" cy="4842594"/>
          </a:xfrm>
        </p:spPr>
        <p:txBody>
          <a:bodyPr vert="horz" lIns="91440" tIns="45720" rIns="91440" bIns="45720" rtlCol="0" anchor="t">
            <a:normAutofit/>
          </a:bodyPr>
          <a:lstStyle/>
          <a:p>
            <a:pPr>
              <a:buFont typeface="Arial"/>
              <a:buChar char="•"/>
            </a:pPr>
            <a:endParaRPr lang="en-US" sz="3600" b="1" dirty="0"/>
          </a:p>
          <a:p>
            <a:pPr>
              <a:buFont typeface="Arial"/>
              <a:buChar char="•"/>
            </a:pPr>
            <a:endParaRPr lang="en-US" sz="3600" dirty="0"/>
          </a:p>
          <a:p>
            <a:endParaRPr lang="en-US" sz="1800" dirty="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10" name="Title 1">
            <a:extLst>
              <a:ext uri="{FF2B5EF4-FFF2-40B4-BE49-F238E27FC236}">
                <a16:creationId xmlns:a16="http://schemas.microsoft.com/office/drawing/2014/main" id="{AA1F5336-0E89-4561-823A-7BA742AB0F48}"/>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ea typeface="+mj-lt"/>
                <a:cs typeface="+mj-lt"/>
              </a:rPr>
              <a:t>Ice Breaker </a:t>
            </a:r>
            <a:endParaRPr lang="en-US" dirty="0"/>
          </a:p>
        </p:txBody>
      </p:sp>
      <p:sp>
        <p:nvSpPr>
          <p:cNvPr id="11" name="Content Placeholder 2">
            <a:extLst>
              <a:ext uri="{FF2B5EF4-FFF2-40B4-BE49-F238E27FC236}">
                <a16:creationId xmlns:a16="http://schemas.microsoft.com/office/drawing/2014/main" id="{10C41D92-ADFA-48E8-A7D1-47120964078C}"/>
              </a:ext>
            </a:extLst>
          </p:cNvPr>
          <p:cNvSpPr txBox="1">
            <a:spLocks/>
          </p:cNvSpPr>
          <p:nvPr/>
        </p:nvSpPr>
        <p:spPr>
          <a:xfrm>
            <a:off x="927463" y="1595244"/>
            <a:ext cx="10785456" cy="4904409"/>
          </a:xfrm>
          <a:prstGeom prst="rect">
            <a:avLst/>
          </a:prstGeom>
        </p:spPr>
        <p:txBody>
          <a:bodyPr vert="horz" lIns="91440" tIns="45720" rIns="91440" bIns="45720" rtlCol="0" anchor="t">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9200" b="1" dirty="0"/>
              <a:t>Big questions: </a:t>
            </a:r>
          </a:p>
          <a:p>
            <a:pPr marL="0" indent="0">
              <a:buFont typeface="Arial" panose="020B0604020202020204" pitchFamily="34" charset="0"/>
              <a:buNone/>
            </a:pPr>
            <a:endParaRPr lang="en-US" sz="9200" b="1" dirty="0"/>
          </a:p>
          <a:p>
            <a:pPr marL="0" indent="0">
              <a:buNone/>
            </a:pPr>
            <a:r>
              <a:rPr lang="en-US" sz="5600" dirty="0"/>
              <a:t>• Do you want to stay the same age forever? If yes, what age would that be?</a:t>
            </a:r>
          </a:p>
          <a:p>
            <a:pPr marL="0" indent="0">
              <a:buNone/>
            </a:pPr>
            <a:r>
              <a:rPr lang="en-US" sz="5600" dirty="0"/>
              <a:t>• What is your favorite possession?</a:t>
            </a:r>
          </a:p>
          <a:p>
            <a:pPr marL="0" indent="0">
              <a:buNone/>
            </a:pPr>
            <a:r>
              <a:rPr lang="en-US" sz="5600" dirty="0"/>
              <a:t>• If you could have one superpower, which one would you choose?</a:t>
            </a:r>
          </a:p>
          <a:p>
            <a:pPr marL="0" indent="0">
              <a:buNone/>
            </a:pPr>
            <a:r>
              <a:rPr lang="en-US" sz="5600" dirty="0"/>
              <a:t>• Are you a morning bird or a night owl?</a:t>
            </a:r>
          </a:p>
          <a:p>
            <a:pPr marL="0" indent="0">
              <a:buNone/>
            </a:pPr>
            <a:r>
              <a:rPr lang="en-US" sz="5600" dirty="0"/>
              <a:t>• Which season is your favorite? Why?</a:t>
            </a:r>
          </a:p>
          <a:p>
            <a:pPr marL="0" indent="0">
              <a:buNone/>
            </a:pPr>
            <a:r>
              <a:rPr lang="en-US" sz="5600" dirty="0"/>
              <a:t>• What item or gadget are you currently dreaming of buying?</a:t>
            </a:r>
          </a:p>
          <a:p>
            <a:pPr marL="0" indent="0">
              <a:buNone/>
            </a:pPr>
            <a:r>
              <a:rPr lang="en-US" sz="5600" dirty="0"/>
              <a:t>• Would you prefer to go to the mountains or the beach?</a:t>
            </a:r>
          </a:p>
          <a:p>
            <a:pPr marL="0" indent="0">
              <a:buNone/>
            </a:pPr>
            <a:r>
              <a:rPr lang="en-US" sz="5600" dirty="0"/>
              <a:t>• If you could live anywhere on this planet, where would you live?</a:t>
            </a:r>
          </a:p>
          <a:p>
            <a:pPr marL="0" indent="0">
              <a:buNone/>
            </a:pPr>
            <a:r>
              <a:rPr lang="en-US" sz="5600" dirty="0"/>
              <a:t>• What is the most memorable vacation you have ever taken?</a:t>
            </a:r>
          </a:p>
          <a:p>
            <a:pPr marL="0" indent="0">
              <a:buNone/>
            </a:pPr>
            <a:r>
              <a:rPr lang="en-US" sz="5600" dirty="0"/>
              <a:t>• What is your favorite food?</a:t>
            </a:r>
          </a:p>
          <a:p>
            <a:pPr marL="0" indent="0">
              <a:buNone/>
            </a:pPr>
            <a:r>
              <a:rPr lang="en-US" sz="5600" dirty="0"/>
              <a:t>• Which historical figure would you want to meet?</a:t>
            </a:r>
          </a:p>
          <a:p>
            <a:pPr marL="0" indent="0">
              <a:buNone/>
            </a:pPr>
            <a:r>
              <a:rPr lang="en-US" sz="5600" dirty="0"/>
              <a:t>• Who has been the most influential person in your life?</a:t>
            </a:r>
          </a:p>
          <a:p>
            <a:pPr marL="0" indent="0">
              <a:buNone/>
            </a:pPr>
            <a:r>
              <a:rPr lang="en-US" sz="5600" dirty="0"/>
              <a:t>• Where do you see yourself in 10 years?</a:t>
            </a:r>
          </a:p>
          <a:p>
            <a:pPr marL="0" indent="0">
              <a:buNone/>
            </a:pPr>
            <a:r>
              <a:rPr lang="en-US" sz="5600" dirty="0"/>
              <a:t>• Juliette Gordon Low left Girl Scouts a wonderful legacy. What do you want your legacy to be?</a:t>
            </a:r>
          </a:p>
          <a:p>
            <a:pPr marL="0" indent="0">
              <a:buNone/>
            </a:pPr>
            <a:r>
              <a:rPr lang="en-US" sz="5600" dirty="0"/>
              <a:t>• What is one of your biggest goals in life?</a:t>
            </a:r>
          </a:p>
          <a:p>
            <a:endParaRPr lang="en-US" sz="3600" b="1" dirty="0">
              <a:cs typeface="Calibri"/>
            </a:endParaRPr>
          </a:p>
          <a:p>
            <a:pPr marL="0" indent="0">
              <a:buFont typeface="Arial" panose="020B0604020202020204" pitchFamily="34" charset="0"/>
              <a:buNone/>
            </a:pPr>
            <a:endParaRPr lang="en-US" sz="3600" b="1" dirty="0"/>
          </a:p>
          <a:p>
            <a:pPr marL="0" indent="0">
              <a:buFont typeface="Arial" panose="020B0604020202020204" pitchFamily="34" charset="0"/>
              <a:buNone/>
            </a:pPr>
            <a:endParaRPr lang="en-US" sz="3600" dirty="0"/>
          </a:p>
          <a:p>
            <a:endParaRPr lang="en-US" sz="1800" dirty="0"/>
          </a:p>
        </p:txBody>
      </p:sp>
    </p:spTree>
    <p:extLst>
      <p:ext uri="{BB962C8B-B14F-4D97-AF65-F5344CB8AC3E}">
        <p14:creationId xmlns:p14="http://schemas.microsoft.com/office/powerpoint/2010/main" val="2650170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214745"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7" name="Title 1">
            <a:extLst>
              <a:ext uri="{FF2B5EF4-FFF2-40B4-BE49-F238E27FC236}">
                <a16:creationId xmlns:a16="http://schemas.microsoft.com/office/drawing/2014/main" id="{5CD4E336-9C9C-4FBF-9F31-A3D698CD8468}"/>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ea typeface="+mj-lt"/>
                <a:cs typeface="+mj-lt"/>
              </a:rPr>
              <a:t>Ice Breaker </a:t>
            </a:r>
            <a:endParaRPr lang="en-US" dirty="0"/>
          </a:p>
        </p:txBody>
      </p:sp>
      <p:sp>
        <p:nvSpPr>
          <p:cNvPr id="8" name="Content Placeholder 2">
            <a:extLst>
              <a:ext uri="{FF2B5EF4-FFF2-40B4-BE49-F238E27FC236}">
                <a16:creationId xmlns:a16="http://schemas.microsoft.com/office/drawing/2014/main" id="{62795DD8-ABD5-4DC6-82EC-706EFC9B42EE}"/>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What is unique about me? </a:t>
            </a:r>
          </a:p>
          <a:p>
            <a:pPr marL="0" indent="0">
              <a:buFont typeface="Arial" panose="020B0604020202020204" pitchFamily="34" charset="0"/>
              <a:buNone/>
            </a:pPr>
            <a:endParaRPr lang="en-US" sz="3600" dirty="0"/>
          </a:p>
          <a:p>
            <a:r>
              <a:rPr lang="en-US" sz="2400" dirty="0"/>
              <a:t>This ice-breaker will take a little coordinating with parents of girls before the meeting. Ask each parent to share one unique thing about their daughter. This could be anything from their hobbies to favorite toys. Then, set up a quiz. In the meeting, you can describe one of the girls and everyone has to try to guess who that girl is. This is a great time to talk about how everyone is unique and how important it is to respect each other.</a:t>
            </a:r>
          </a:p>
          <a:p>
            <a:endParaRPr lang="en-US" sz="1800" dirty="0">
              <a:cs typeface="Calibri"/>
            </a:endParaRPr>
          </a:p>
          <a:p>
            <a:endParaRPr lang="en-US" sz="1800" b="1" dirty="0">
              <a:cs typeface="Calibri"/>
            </a:endParaRPr>
          </a:p>
          <a:p>
            <a:endParaRPr lang="en-US" sz="1800" dirty="0"/>
          </a:p>
        </p:txBody>
      </p:sp>
    </p:spTree>
    <p:extLst>
      <p:ext uri="{BB962C8B-B14F-4D97-AF65-F5344CB8AC3E}">
        <p14:creationId xmlns:p14="http://schemas.microsoft.com/office/powerpoint/2010/main" val="4199573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214745"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9" name="Title 1">
            <a:extLst>
              <a:ext uri="{FF2B5EF4-FFF2-40B4-BE49-F238E27FC236}">
                <a16:creationId xmlns:a16="http://schemas.microsoft.com/office/drawing/2014/main" id="{EE73FA1E-62D6-4165-ABBD-586DF3952BF5}"/>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ea typeface="+mj-lt"/>
                <a:cs typeface="+mj-lt"/>
              </a:rPr>
              <a:t>Ice Breaker </a:t>
            </a:r>
            <a:endParaRPr lang="en-US" dirty="0"/>
          </a:p>
        </p:txBody>
      </p:sp>
      <p:sp>
        <p:nvSpPr>
          <p:cNvPr id="10" name="Content Placeholder 2">
            <a:extLst>
              <a:ext uri="{FF2B5EF4-FFF2-40B4-BE49-F238E27FC236}">
                <a16:creationId xmlns:a16="http://schemas.microsoft.com/office/drawing/2014/main" id="{C36AF136-0805-42C1-9FD3-AE4AB0B157FB}"/>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What is your favorite song?</a:t>
            </a:r>
          </a:p>
          <a:p>
            <a:pPr marL="0" indent="0">
              <a:buFont typeface="Arial" panose="020B0604020202020204" pitchFamily="34" charset="0"/>
              <a:buNone/>
            </a:pPr>
            <a:endParaRPr lang="en-US" sz="3600" dirty="0"/>
          </a:p>
          <a:p>
            <a:r>
              <a:rPr lang="en-US" sz="2400" dirty="0"/>
              <a:t>This ice-breaker will take a little coordination before the meeting. Have every girl send you their favorite song. Find the music video that goes with each song.  During the meeting, play part of the video. Pause it and ask girls to guess whose favorite song it is. Continue this through the year as you go through all the girls in the troop. Or, do this activity, if you can, every time you meet.</a:t>
            </a:r>
          </a:p>
          <a:p>
            <a:endParaRPr lang="en-US" sz="2400" dirty="0">
              <a:cs typeface="Calibri"/>
            </a:endParaRPr>
          </a:p>
          <a:p>
            <a:endParaRPr lang="en-US" sz="2400" b="1" dirty="0">
              <a:cs typeface="Calibri"/>
            </a:endParaRPr>
          </a:p>
          <a:p>
            <a:endParaRPr lang="en-US" sz="1800" dirty="0"/>
          </a:p>
        </p:txBody>
      </p:sp>
    </p:spTree>
    <p:extLst>
      <p:ext uri="{BB962C8B-B14F-4D97-AF65-F5344CB8AC3E}">
        <p14:creationId xmlns:p14="http://schemas.microsoft.com/office/powerpoint/2010/main" val="880801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7" name="Title 1">
            <a:extLst>
              <a:ext uri="{FF2B5EF4-FFF2-40B4-BE49-F238E27FC236}">
                <a16:creationId xmlns:a16="http://schemas.microsoft.com/office/drawing/2014/main" id="{5EDAB7CA-19FC-41E0-A4E4-B0870C4020A7}"/>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ea typeface="+mj-lt"/>
                <a:cs typeface="+mj-lt"/>
              </a:rPr>
              <a:t>Ice Breaker </a:t>
            </a:r>
            <a:endParaRPr lang="en-US" dirty="0"/>
          </a:p>
        </p:txBody>
      </p:sp>
      <p:sp>
        <p:nvSpPr>
          <p:cNvPr id="8" name="Content Placeholder 2">
            <a:extLst>
              <a:ext uri="{FF2B5EF4-FFF2-40B4-BE49-F238E27FC236}">
                <a16:creationId xmlns:a16="http://schemas.microsoft.com/office/drawing/2014/main" id="{96C4E234-CC9E-4AE3-A330-02988EA1A5EA}"/>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Write a meme (for Brownies+)</a:t>
            </a:r>
          </a:p>
          <a:p>
            <a:pPr marL="0" indent="0">
              <a:buFont typeface="Arial" panose="020B0604020202020204" pitchFamily="34" charset="0"/>
              <a:buNone/>
            </a:pPr>
            <a:endParaRPr lang="en-US" sz="3600" dirty="0"/>
          </a:p>
          <a:p>
            <a:r>
              <a:rPr lang="en-US" sz="2400" dirty="0"/>
              <a:t>Have the girls send you a funny picture of themselves, of their pet, of something in house, etc. before the meeting.  At the meeting, bring up one of the pictures. Everyone will write in chat a funny meme that should go with the picture. You can show a few examples of what a Meme is. After everyone comes up with a meme, have them vote for the funniest. Save the winner and if you can, add a title to the meme. You could add captions to the meme and show the girls the finished Memes next time.</a:t>
            </a:r>
          </a:p>
          <a:p>
            <a:endParaRPr lang="en-US" sz="2400" dirty="0">
              <a:cs typeface="Calibri"/>
            </a:endParaRPr>
          </a:p>
          <a:p>
            <a:endParaRPr lang="en-US" sz="1800" b="1" dirty="0">
              <a:cs typeface="Calibri"/>
            </a:endParaRPr>
          </a:p>
          <a:p>
            <a:endParaRPr lang="en-US" sz="1800" dirty="0"/>
          </a:p>
        </p:txBody>
      </p:sp>
    </p:spTree>
    <p:extLst>
      <p:ext uri="{BB962C8B-B14F-4D97-AF65-F5344CB8AC3E}">
        <p14:creationId xmlns:p14="http://schemas.microsoft.com/office/powerpoint/2010/main" val="1263423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214745"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7" name="Title 1">
            <a:extLst>
              <a:ext uri="{FF2B5EF4-FFF2-40B4-BE49-F238E27FC236}">
                <a16:creationId xmlns:a16="http://schemas.microsoft.com/office/drawing/2014/main" id="{ECB839C6-7983-4B99-8BB8-3D3F5B920D64}"/>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ea typeface="+mj-lt"/>
                <a:cs typeface="+mj-lt"/>
              </a:rPr>
              <a:t>Ice Breaker </a:t>
            </a:r>
            <a:endParaRPr lang="en-US" dirty="0"/>
          </a:p>
        </p:txBody>
      </p:sp>
      <p:sp>
        <p:nvSpPr>
          <p:cNvPr id="8" name="Content Placeholder 2">
            <a:extLst>
              <a:ext uri="{FF2B5EF4-FFF2-40B4-BE49-F238E27FC236}">
                <a16:creationId xmlns:a16="http://schemas.microsoft.com/office/drawing/2014/main" id="{26116D67-57AE-4316-9682-3F534114FBA1}"/>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Would you rather</a:t>
            </a:r>
          </a:p>
          <a:p>
            <a:pPr marL="0" indent="0">
              <a:buFont typeface="Arial" panose="020B0604020202020204" pitchFamily="34" charset="0"/>
              <a:buNone/>
            </a:pPr>
            <a:endParaRPr lang="en-US" sz="2400" dirty="0">
              <a:latin typeface="+mj-lt"/>
            </a:endParaRPr>
          </a:p>
          <a:p>
            <a:r>
              <a:rPr lang="en-US" sz="2400" dirty="0">
                <a:latin typeface="+mj-lt"/>
              </a:rPr>
              <a:t>This is more for laughs and conversation. Don’t waste time coming up with them yourself. </a:t>
            </a:r>
            <a:r>
              <a:rPr lang="en-US" sz="2400" dirty="0">
                <a:latin typeface="+mj-lt"/>
                <a:hlinkClick r:id="rId4"/>
              </a:rPr>
              <a:t>This website</a:t>
            </a:r>
            <a:r>
              <a:rPr lang="en-US" sz="2400" dirty="0">
                <a:latin typeface="+mj-lt"/>
              </a:rPr>
              <a:t> has 100s to choose from.</a:t>
            </a:r>
          </a:p>
          <a:p>
            <a:endParaRPr lang="en-US" sz="2400" b="1" dirty="0">
              <a:latin typeface="+mj-lt"/>
              <a:cs typeface="Calibri"/>
            </a:endParaRPr>
          </a:p>
          <a:p>
            <a:pPr marL="0" indent="0">
              <a:buFont typeface="Arial" panose="020B0604020202020204" pitchFamily="34" charset="0"/>
              <a:buNone/>
            </a:pPr>
            <a:endParaRPr lang="en-US" sz="2400" dirty="0"/>
          </a:p>
          <a:p>
            <a:endParaRPr lang="en-US" sz="2400" dirty="0"/>
          </a:p>
        </p:txBody>
      </p:sp>
    </p:spTree>
    <p:extLst>
      <p:ext uri="{BB962C8B-B14F-4D97-AF65-F5344CB8AC3E}">
        <p14:creationId xmlns:p14="http://schemas.microsoft.com/office/powerpoint/2010/main" val="114378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926757" y="1974067"/>
            <a:ext cx="10564093" cy="4351338"/>
          </a:xfrm>
        </p:spPr>
        <p:txBody>
          <a:bodyPr vert="horz" lIns="91440" tIns="45720" rIns="91440" bIns="45720" rtlCol="0" anchor="t">
            <a:normAutofit/>
          </a:bodyPr>
          <a:lstStyle/>
          <a:p>
            <a:pPr>
              <a:buFont typeface="Arial"/>
              <a:buChar char="•"/>
            </a:pPr>
            <a:endParaRPr lang="en-US" sz="3600" b="1" dirty="0"/>
          </a:p>
          <a:p>
            <a:pPr>
              <a:buFont typeface="Arial"/>
              <a:buChar char="•"/>
            </a:pPr>
            <a:endParaRPr lang="en-US" sz="3600" dirty="0"/>
          </a:p>
          <a:p>
            <a:endParaRPr lang="en-US" sz="1800" dirty="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7" name="Title 1">
            <a:extLst>
              <a:ext uri="{FF2B5EF4-FFF2-40B4-BE49-F238E27FC236}">
                <a16:creationId xmlns:a16="http://schemas.microsoft.com/office/drawing/2014/main" id="{023DE222-6FFC-4172-AEC6-F09F2F633E23}"/>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ea typeface="+mj-lt"/>
                <a:cs typeface="+mj-lt"/>
              </a:rPr>
              <a:t>Ice Breaker </a:t>
            </a:r>
            <a:endParaRPr lang="en-US" dirty="0"/>
          </a:p>
        </p:txBody>
      </p:sp>
      <p:sp>
        <p:nvSpPr>
          <p:cNvPr id="8" name="Content Placeholder 2">
            <a:extLst>
              <a:ext uri="{FF2B5EF4-FFF2-40B4-BE49-F238E27FC236}">
                <a16:creationId xmlns:a16="http://schemas.microsoft.com/office/drawing/2014/main" id="{FC442E2B-EAE7-45A7-9FBF-2C4948DF8D6C}"/>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Pictionary</a:t>
            </a:r>
          </a:p>
          <a:p>
            <a:pPr marL="0" indent="0">
              <a:buFont typeface="Arial" panose="020B0604020202020204" pitchFamily="34" charset="0"/>
              <a:buNone/>
            </a:pPr>
            <a:endParaRPr lang="en-US" sz="3600" dirty="0"/>
          </a:p>
          <a:p>
            <a:endParaRPr lang="en-US" sz="1800" dirty="0"/>
          </a:p>
        </p:txBody>
      </p:sp>
      <p:sp>
        <p:nvSpPr>
          <p:cNvPr id="9" name="Rectangle 8">
            <a:extLst>
              <a:ext uri="{FF2B5EF4-FFF2-40B4-BE49-F238E27FC236}">
                <a16:creationId xmlns:a16="http://schemas.microsoft.com/office/drawing/2014/main" id="{137A2200-A5E4-4189-8B04-127B08542339}"/>
              </a:ext>
            </a:extLst>
          </p:cNvPr>
          <p:cNvSpPr/>
          <p:nvPr/>
        </p:nvSpPr>
        <p:spPr>
          <a:xfrm>
            <a:off x="897923" y="2319115"/>
            <a:ext cx="10247871" cy="3416320"/>
          </a:xfrm>
          <a:prstGeom prst="rect">
            <a:avLst/>
          </a:prstGeom>
        </p:spPr>
        <p:txBody>
          <a:bodyPr wrap="square">
            <a:spAutoFit/>
          </a:bodyPr>
          <a:lstStyle/>
          <a:p>
            <a:r>
              <a:rPr lang="en-US" sz="2400" b="1" dirty="0"/>
              <a:t>If you are meeting with Zoom, use the whiteboard feature:</a:t>
            </a:r>
            <a:endParaRPr lang="en-US" sz="2400" dirty="0"/>
          </a:p>
          <a:p>
            <a:endParaRPr lang="en-US" sz="2400" dirty="0"/>
          </a:p>
          <a:p>
            <a:r>
              <a:rPr lang="en-US" sz="2400" dirty="0"/>
              <a:t>How to play: Put everyone on call into two teams. To play, divide your group into teams. Choose the team to go first and either have one girl on team come up with a word for her team to guess or use this easy to use </a:t>
            </a:r>
            <a:r>
              <a:rPr lang="en-US" sz="2400" dirty="0">
                <a:hlinkClick r:id="rId4"/>
              </a:rPr>
              <a:t>Pictionary word generator</a:t>
            </a:r>
            <a:r>
              <a:rPr lang="en-US" sz="2400" dirty="0"/>
              <a:t>. Then, give the drawer one minute to draw that word for their team to guess. If the team guesses the card correctly, they get a point. Choose how long you will play or to what point level to find a winner.</a:t>
            </a:r>
          </a:p>
        </p:txBody>
      </p:sp>
    </p:spTree>
    <p:extLst>
      <p:ext uri="{BB962C8B-B14F-4D97-AF65-F5344CB8AC3E}">
        <p14:creationId xmlns:p14="http://schemas.microsoft.com/office/powerpoint/2010/main" val="549393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214745"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7" name="Title 1">
            <a:extLst>
              <a:ext uri="{FF2B5EF4-FFF2-40B4-BE49-F238E27FC236}">
                <a16:creationId xmlns:a16="http://schemas.microsoft.com/office/drawing/2014/main" id="{8BBD6A22-2DB6-4A02-B1AC-2141F29727A9}"/>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ea typeface="+mj-lt"/>
                <a:cs typeface="+mj-lt"/>
              </a:rPr>
              <a:t>Ice Breaker </a:t>
            </a:r>
            <a:endParaRPr lang="en-US" dirty="0"/>
          </a:p>
        </p:txBody>
      </p:sp>
      <p:sp>
        <p:nvSpPr>
          <p:cNvPr id="8" name="Content Placeholder 2">
            <a:extLst>
              <a:ext uri="{FF2B5EF4-FFF2-40B4-BE49-F238E27FC236}">
                <a16:creationId xmlns:a16="http://schemas.microsoft.com/office/drawing/2014/main" id="{6EC00F00-250A-4F14-B183-38C3E75D2AED}"/>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Freeze dance</a:t>
            </a:r>
          </a:p>
          <a:p>
            <a:endParaRPr lang="en-US" sz="2400" dirty="0"/>
          </a:p>
          <a:p>
            <a:r>
              <a:rPr lang="en-US" sz="2400" dirty="0"/>
              <a:t>Most girls love dancing. Add one of these active YouTube videos to your next virtual meeting. It might be a great way to end the meeting or even break it up in middle of meeting. </a:t>
            </a:r>
          </a:p>
          <a:p>
            <a:pPr marL="171450" indent="-171450">
              <a:buFont typeface="Arial"/>
              <a:buChar char="•"/>
            </a:pPr>
            <a:r>
              <a:rPr lang="en-US" sz="2400" dirty="0">
                <a:hlinkClick r:id="rId4"/>
              </a:rPr>
              <a:t>The Dance Freeze Song</a:t>
            </a:r>
            <a:endParaRPr lang="en-US" sz="2400" dirty="0"/>
          </a:p>
          <a:p>
            <a:pPr marL="171450" indent="-171450">
              <a:buFont typeface="Arial"/>
              <a:buChar char="•"/>
            </a:pPr>
            <a:r>
              <a:rPr lang="en-US" sz="2400" dirty="0" err="1">
                <a:hlinkClick r:id="rId5"/>
              </a:rPr>
              <a:t>Tooty</a:t>
            </a:r>
            <a:r>
              <a:rPr lang="en-US" sz="2400" dirty="0">
                <a:hlinkClick r:id="rId5"/>
              </a:rPr>
              <a:t> Ta</a:t>
            </a:r>
            <a:endParaRPr lang="en-US" sz="2400" dirty="0"/>
          </a:p>
          <a:p>
            <a:pPr marL="0" indent="0">
              <a:buFont typeface="Arial" panose="020B0604020202020204" pitchFamily="34" charset="0"/>
              <a:buNone/>
            </a:pPr>
            <a:endParaRPr lang="en-US" sz="3600" dirty="0"/>
          </a:p>
          <a:p>
            <a:pPr marL="171450" indent="-171450">
              <a:buFont typeface="Arial"/>
              <a:buChar char="•"/>
            </a:pPr>
            <a:endParaRPr lang="en-US" sz="2400" dirty="0"/>
          </a:p>
          <a:p>
            <a:endParaRPr lang="en-US" sz="1800" dirty="0"/>
          </a:p>
        </p:txBody>
      </p:sp>
    </p:spTree>
    <p:extLst>
      <p:ext uri="{BB962C8B-B14F-4D97-AF65-F5344CB8AC3E}">
        <p14:creationId xmlns:p14="http://schemas.microsoft.com/office/powerpoint/2010/main" val="563336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197E-F70F-45CE-93C8-F95563AF66BA}"/>
              </a:ext>
            </a:extLst>
          </p:cNvPr>
          <p:cNvSpPr>
            <a:spLocks noGrp="1"/>
          </p:cNvSpPr>
          <p:nvPr>
            <p:ph type="title"/>
          </p:nvPr>
        </p:nvSpPr>
        <p:spPr>
          <a:xfrm>
            <a:off x="897576" y="1888178"/>
            <a:ext cx="10515600" cy="2600696"/>
          </a:xfrm>
        </p:spPr>
        <p:txBody>
          <a:bodyPr vert="horz" lIns="91440" tIns="45720" rIns="91440" bIns="45720" rtlCol="0" anchor="ctr">
            <a:noAutofit/>
          </a:bodyPr>
          <a:lstStyle/>
          <a:p>
            <a:endParaRPr lang="en-US" sz="6000" b="1" dirty="0">
              <a:latin typeface="Arial" panose="020B0604020202020204" pitchFamily="34" charset="0"/>
              <a:cs typeface="Arial" panose="020B0604020202020204" pitchFamily="34" charset="0"/>
            </a:endParaRPr>
          </a:p>
          <a:p>
            <a:pPr algn="ctr"/>
            <a:r>
              <a:rPr lang="en-US" sz="6000" b="1" dirty="0">
                <a:latin typeface="Arial" panose="020B0604020202020204" pitchFamily="34" charset="0"/>
                <a:ea typeface="+mj-lt"/>
                <a:cs typeface="Arial" panose="020B0604020202020204" pitchFamily="34" charset="0"/>
              </a:rPr>
              <a:t>Virtual Troop Meeting FAQ, VTK, Zoom and other virtual resources</a:t>
            </a:r>
            <a:endParaRPr lang="en-US" sz="6000" b="1" dirty="0">
              <a:latin typeface="Arial" panose="020B0604020202020204" pitchFamily="34" charset="0"/>
              <a:cs typeface="Arial" panose="020B0604020202020204" pitchFamily="34" charset="0"/>
            </a:endParaRPr>
          </a:p>
          <a:p>
            <a:endParaRPr lang="en-US" sz="6000" b="1" dirty="0">
              <a:latin typeface="Arial" panose="020B0604020202020204" pitchFamily="34" charset="0"/>
              <a:cs typeface="Arial" panose="020B0604020202020204" pitchFamily="34" charset="0"/>
            </a:endParaRPr>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0" y="0"/>
            <a:ext cx="1447800" cy="1352550"/>
          </a:xfrm>
          <a:prstGeom prst="rect">
            <a:avLst/>
          </a:prstGeom>
        </p:spPr>
      </p:pic>
      <p:pic>
        <p:nvPicPr>
          <p:cNvPr id="5" name="Graphic 4" descr="Home">
            <a:hlinkClick r:id="rId4" action="ppaction://hlinksldjump"/>
            <a:extLst>
              <a:ext uri="{FF2B5EF4-FFF2-40B4-BE49-F238E27FC236}">
                <a16:creationId xmlns:a16="http://schemas.microsoft.com/office/drawing/2014/main" id="{9B86B3EF-9C94-400E-872E-34A49FC6E2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06200" y="0"/>
            <a:ext cx="685800" cy="685800"/>
          </a:xfrm>
          <a:prstGeom prst="rect">
            <a:avLst/>
          </a:prstGeom>
        </p:spPr>
      </p:pic>
    </p:spTree>
    <p:extLst>
      <p:ext uri="{BB962C8B-B14F-4D97-AF65-F5344CB8AC3E}">
        <p14:creationId xmlns:p14="http://schemas.microsoft.com/office/powerpoint/2010/main" val="2669008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7A7F6-ABE0-4608-A3FA-33D577C5D4EF}"/>
              </a:ext>
            </a:extLst>
          </p:cNvPr>
          <p:cNvSpPr>
            <a:spLocks noGrp="1"/>
          </p:cNvSpPr>
          <p:nvPr>
            <p:ph type="title"/>
          </p:nvPr>
        </p:nvSpPr>
        <p:spPr/>
        <p:txBody>
          <a:bodyPr/>
          <a:lstStyle/>
          <a:p>
            <a:pPr algn="ctr"/>
            <a:r>
              <a:rPr lang="en-US" dirty="0"/>
              <a:t>Icebreaker – The wind blows</a:t>
            </a:r>
          </a:p>
        </p:txBody>
      </p:sp>
      <p:sp>
        <p:nvSpPr>
          <p:cNvPr id="3" name="Content Placeholder 2">
            <a:extLst>
              <a:ext uri="{FF2B5EF4-FFF2-40B4-BE49-F238E27FC236}">
                <a16:creationId xmlns:a16="http://schemas.microsoft.com/office/drawing/2014/main" id="{1BB8CB3A-D713-4930-B364-756B4A4447B9}"/>
              </a:ext>
            </a:extLst>
          </p:cNvPr>
          <p:cNvSpPr>
            <a:spLocks noGrp="1"/>
          </p:cNvSpPr>
          <p:nvPr>
            <p:ph idx="1"/>
          </p:nvPr>
        </p:nvSpPr>
        <p:spPr/>
        <p:txBody>
          <a:bodyPr/>
          <a:lstStyle/>
          <a:p>
            <a:r>
              <a:rPr lang="en-US" dirty="0"/>
              <a:t>For someone whose name starts with letter ‘N’</a:t>
            </a:r>
          </a:p>
          <a:p>
            <a:r>
              <a:rPr lang="en-US" dirty="0"/>
              <a:t>For someone who has long hair</a:t>
            </a:r>
          </a:p>
          <a:p>
            <a:r>
              <a:rPr lang="en-US" dirty="0"/>
              <a:t>For someone who had ice-cream for lunch</a:t>
            </a:r>
          </a:p>
          <a:p>
            <a:r>
              <a:rPr lang="en-US" dirty="0"/>
              <a:t>For someone who went for a walk this week</a:t>
            </a:r>
          </a:p>
          <a:p>
            <a:r>
              <a:rPr lang="en-US" dirty="0"/>
              <a:t>For someone who is celebrating her birthday in June</a:t>
            </a:r>
          </a:p>
          <a:p>
            <a:r>
              <a:rPr lang="en-US" dirty="0"/>
              <a:t>For someone who is wearing a Daisy vest/ sash</a:t>
            </a:r>
          </a:p>
          <a:p>
            <a:endParaRPr lang="en-US" dirty="0"/>
          </a:p>
        </p:txBody>
      </p:sp>
      <p:pic>
        <p:nvPicPr>
          <p:cNvPr id="7" name="Picture 4" descr="A close up of a logo&#10;&#10;Description automatically generated">
            <a:extLst>
              <a:ext uri="{FF2B5EF4-FFF2-40B4-BE49-F238E27FC236}">
                <a16:creationId xmlns:a16="http://schemas.microsoft.com/office/drawing/2014/main" id="{FD565AD4-CA51-4B15-94DE-72B73E291C4A}"/>
              </a:ext>
            </a:extLst>
          </p:cNvPr>
          <p:cNvPicPr>
            <a:picLocks noChangeAspect="1"/>
          </p:cNvPicPr>
          <p:nvPr/>
        </p:nvPicPr>
        <p:blipFill>
          <a:blip r:embed="rId2"/>
          <a:stretch>
            <a:fillRect/>
          </a:stretch>
        </p:blipFill>
        <p:spPr>
          <a:xfrm>
            <a:off x="178" y="-3838"/>
            <a:ext cx="1447800" cy="1352550"/>
          </a:xfrm>
          <a:prstGeom prst="rect">
            <a:avLst/>
          </a:prstGeom>
        </p:spPr>
      </p:pic>
    </p:spTree>
    <p:extLst>
      <p:ext uri="{BB962C8B-B14F-4D97-AF65-F5344CB8AC3E}">
        <p14:creationId xmlns:p14="http://schemas.microsoft.com/office/powerpoint/2010/main" val="31435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197E-F70F-45CE-93C8-F95563AF66BA}"/>
              </a:ext>
            </a:extLst>
          </p:cNvPr>
          <p:cNvSpPr>
            <a:spLocks noGrp="1"/>
          </p:cNvSpPr>
          <p:nvPr>
            <p:ph type="title"/>
          </p:nvPr>
        </p:nvSpPr>
        <p:spPr>
          <a:xfrm>
            <a:off x="838200" y="129801"/>
            <a:ext cx="10515600" cy="1325563"/>
          </a:xfrm>
        </p:spPr>
        <p:txBody>
          <a:bodyPr vert="horz" lIns="91440" tIns="45720" rIns="91440" bIns="45720" rtlCol="0" anchor="ctr">
            <a:noAutofit/>
          </a:bodyPr>
          <a:lstStyle/>
          <a:p>
            <a:endParaRPr lang="en-US" dirty="0"/>
          </a:p>
          <a:p>
            <a:pPr algn="ctr"/>
            <a:r>
              <a:rPr lang="en-US" dirty="0">
                <a:ea typeface="+mj-lt"/>
                <a:cs typeface="+mj-lt"/>
              </a:rPr>
              <a:t>Ice Breaker</a:t>
            </a:r>
            <a:endParaRPr lang="en-US" dirty="0"/>
          </a:p>
          <a:p>
            <a:endParaRPr lang="en-US" dirty="0"/>
          </a:p>
        </p:txBody>
      </p:sp>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p:txBody>
          <a:bodyPr vert="horz" lIns="91440" tIns="45720" rIns="91440" bIns="45720" rtlCol="0" anchor="t">
            <a:normAutofit/>
          </a:bodyPr>
          <a:lstStyle/>
          <a:p>
            <a:pPr marL="0" indent="0">
              <a:buNone/>
            </a:pPr>
            <a:endParaRPr lang="en-US" sz="3600" dirty="0">
              <a:ea typeface="+mn-lt"/>
              <a:cs typeface="+mn-lt"/>
            </a:endParaRPr>
          </a:p>
          <a:p>
            <a:pPr marL="0" indent="0">
              <a:buNone/>
            </a:pPr>
            <a:r>
              <a:rPr lang="en-US" sz="3600" dirty="0">
                <a:ea typeface="+mn-lt"/>
                <a:cs typeface="+mn-lt"/>
              </a:rPr>
              <a:t>What did you do this week? Show it in action and let your friends guess. </a:t>
            </a:r>
          </a:p>
          <a:p>
            <a:pPr marL="0" indent="0">
              <a:buNone/>
            </a:pPr>
            <a:endParaRPr lang="en-US" sz="3600" dirty="0">
              <a:ea typeface="+mn-lt"/>
              <a:cs typeface="+mn-lt"/>
            </a:endParaRPr>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43387" y="-704"/>
            <a:ext cx="1447800" cy="1352550"/>
          </a:xfrm>
          <a:prstGeom prst="rect">
            <a:avLst/>
          </a:prstGeom>
        </p:spPr>
      </p:pic>
    </p:spTree>
    <p:extLst>
      <p:ext uri="{BB962C8B-B14F-4D97-AF65-F5344CB8AC3E}">
        <p14:creationId xmlns:p14="http://schemas.microsoft.com/office/powerpoint/2010/main" val="3745889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214745"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7" name="Title 1">
            <a:extLst>
              <a:ext uri="{FF2B5EF4-FFF2-40B4-BE49-F238E27FC236}">
                <a16:creationId xmlns:a16="http://schemas.microsoft.com/office/drawing/2014/main" id="{887A0CBE-0DE2-4EC8-B54B-634E22350BE2}"/>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ea typeface="+mj-lt"/>
                <a:cs typeface="+mj-lt"/>
              </a:rPr>
              <a:t>Ice Breaker </a:t>
            </a:r>
            <a:endParaRPr lang="en-US" dirty="0"/>
          </a:p>
        </p:txBody>
      </p:sp>
      <p:sp>
        <p:nvSpPr>
          <p:cNvPr id="8" name="Content Placeholder 2">
            <a:extLst>
              <a:ext uri="{FF2B5EF4-FFF2-40B4-BE49-F238E27FC236}">
                <a16:creationId xmlns:a16="http://schemas.microsoft.com/office/drawing/2014/main" id="{3ED27402-98C1-45F7-B3F8-5C050009EC72}"/>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Get the wiggles out</a:t>
            </a:r>
          </a:p>
          <a:p>
            <a:pPr marL="0" indent="0">
              <a:buFont typeface="Arial" panose="020B0604020202020204" pitchFamily="34" charset="0"/>
              <a:buNone/>
            </a:pPr>
            <a:endParaRPr lang="en-US" sz="3600" b="1" dirty="0"/>
          </a:p>
          <a:p>
            <a:r>
              <a:rPr lang="en-US" sz="2400" dirty="0"/>
              <a:t>Do yoga or have a dance party together.</a:t>
            </a:r>
          </a:p>
          <a:p>
            <a:pPr marL="0" indent="0">
              <a:buFont typeface="Arial" panose="020B0604020202020204" pitchFamily="34" charset="0"/>
              <a:buNone/>
            </a:pPr>
            <a:endParaRPr lang="en-US" sz="2400" dirty="0"/>
          </a:p>
          <a:p>
            <a:pPr marL="171450" indent="-171450">
              <a:buFont typeface="Arial"/>
              <a:buChar char="•"/>
            </a:pPr>
            <a:endParaRPr lang="en-US" sz="2400" dirty="0"/>
          </a:p>
          <a:p>
            <a:endParaRPr lang="en-US" sz="1800" dirty="0"/>
          </a:p>
        </p:txBody>
      </p:sp>
    </p:spTree>
    <p:extLst>
      <p:ext uri="{BB962C8B-B14F-4D97-AF65-F5344CB8AC3E}">
        <p14:creationId xmlns:p14="http://schemas.microsoft.com/office/powerpoint/2010/main" val="3400238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62926" y="-98396"/>
            <a:ext cx="1447800" cy="1352550"/>
          </a:xfrm>
          <a:prstGeom prst="rect">
            <a:avLst/>
          </a:prstGeom>
        </p:spPr>
      </p:pic>
      <p:sp>
        <p:nvSpPr>
          <p:cNvPr id="9" name="Title 1">
            <a:extLst>
              <a:ext uri="{FF2B5EF4-FFF2-40B4-BE49-F238E27FC236}">
                <a16:creationId xmlns:a16="http://schemas.microsoft.com/office/drawing/2014/main" id="{CDADCB9A-2EDB-4D23-BC20-1D368B0D109F}"/>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ea typeface="+mj-lt"/>
                <a:cs typeface="+mj-lt"/>
              </a:rPr>
              <a:t>Ice Breaker </a:t>
            </a:r>
            <a:endParaRPr lang="en-US" dirty="0"/>
          </a:p>
        </p:txBody>
      </p:sp>
      <p:sp>
        <p:nvSpPr>
          <p:cNvPr id="10" name="Content Placeholder 2">
            <a:extLst>
              <a:ext uri="{FF2B5EF4-FFF2-40B4-BE49-F238E27FC236}">
                <a16:creationId xmlns:a16="http://schemas.microsoft.com/office/drawing/2014/main" id="{69119EF9-B820-4E61-B951-E7900C3F9AEC}"/>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More Ince-breaker links: </a:t>
            </a:r>
          </a:p>
          <a:p>
            <a:pPr marL="0" indent="0">
              <a:buNone/>
            </a:pPr>
            <a:endParaRPr lang="en-US" sz="1800" dirty="0">
              <a:cs typeface="Calibri"/>
            </a:endParaRPr>
          </a:p>
          <a:p>
            <a:pPr marL="0" indent="0">
              <a:buNone/>
            </a:pPr>
            <a:r>
              <a:rPr lang="en-US" sz="2400" dirty="0">
                <a:hlinkClick r:id="rId4"/>
              </a:rPr>
              <a:t>https://www.girlscouts.org/en/girl-scouts-at-home/troop-leaders/digital-icebreakers-games.html</a:t>
            </a:r>
            <a:endParaRPr lang="en-US" sz="2400" dirty="0">
              <a:cs typeface="Calibri"/>
              <a:hlinkClick r:id="rId4"/>
            </a:endParaRPr>
          </a:p>
          <a:p>
            <a:endParaRPr lang="en-US" sz="1800" dirty="0">
              <a:cs typeface="Calibri"/>
            </a:endParaRPr>
          </a:p>
          <a:p>
            <a:pPr marL="0" indent="0">
              <a:buNone/>
            </a:pPr>
            <a:endParaRPr lang="en-US" sz="1800" dirty="0"/>
          </a:p>
        </p:txBody>
      </p:sp>
    </p:spTree>
    <p:extLst>
      <p:ext uri="{BB962C8B-B14F-4D97-AF65-F5344CB8AC3E}">
        <p14:creationId xmlns:p14="http://schemas.microsoft.com/office/powerpoint/2010/main" val="17101315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197E-F70F-45CE-93C8-F95563AF66BA}"/>
              </a:ext>
            </a:extLst>
          </p:cNvPr>
          <p:cNvSpPr>
            <a:spLocks noGrp="1"/>
          </p:cNvSpPr>
          <p:nvPr>
            <p:ph type="title"/>
          </p:nvPr>
        </p:nvSpPr>
        <p:spPr>
          <a:xfrm>
            <a:off x="956954" y="2386208"/>
            <a:ext cx="10515600" cy="1325563"/>
          </a:xfrm>
        </p:spPr>
        <p:txBody>
          <a:bodyPr vert="horz" lIns="91440" tIns="45720" rIns="91440" bIns="45720" rtlCol="0" anchor="ctr">
            <a:noAutofit/>
          </a:bodyPr>
          <a:lstStyle/>
          <a:p>
            <a:endParaRPr lang="en-US" sz="6000" b="1" dirty="0"/>
          </a:p>
          <a:p>
            <a:pPr algn="ctr"/>
            <a:r>
              <a:rPr lang="en-US" sz="6000" b="1" dirty="0">
                <a:ea typeface="+mj-lt"/>
                <a:cs typeface="+mj-lt"/>
              </a:rPr>
              <a:t>Virtual Activities</a:t>
            </a:r>
            <a:endParaRPr lang="en-US" sz="6000" dirty="0"/>
          </a:p>
          <a:p>
            <a:endParaRPr lang="en-US" sz="6000" dirty="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0" y="0"/>
            <a:ext cx="1447800" cy="1352550"/>
          </a:xfrm>
          <a:prstGeom prst="rect">
            <a:avLst/>
          </a:prstGeom>
        </p:spPr>
      </p:pic>
    </p:spTree>
    <p:extLst>
      <p:ext uri="{BB962C8B-B14F-4D97-AF65-F5344CB8AC3E}">
        <p14:creationId xmlns:p14="http://schemas.microsoft.com/office/powerpoint/2010/main" val="33252912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660444"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7" name="Title 1">
            <a:extLst>
              <a:ext uri="{FF2B5EF4-FFF2-40B4-BE49-F238E27FC236}">
                <a16:creationId xmlns:a16="http://schemas.microsoft.com/office/drawing/2014/main" id="{DF34350E-FFD3-440C-A829-B4A19BD2B1F0}"/>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ea typeface="+mj-lt"/>
                <a:cs typeface="+mj-lt"/>
              </a:rPr>
              <a:t>Virtual Activity </a:t>
            </a:r>
            <a:endParaRPr lang="en-US" dirty="0"/>
          </a:p>
        </p:txBody>
      </p:sp>
      <p:sp>
        <p:nvSpPr>
          <p:cNvPr id="8" name="Content Placeholder 2">
            <a:extLst>
              <a:ext uri="{FF2B5EF4-FFF2-40B4-BE49-F238E27FC236}">
                <a16:creationId xmlns:a16="http://schemas.microsoft.com/office/drawing/2014/main" id="{F352E2D1-E074-4948-ABF9-3074163D7E33}"/>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Virtual trip to the zoo</a:t>
            </a:r>
          </a:p>
          <a:p>
            <a:pPr marL="0" indent="0">
              <a:buFont typeface="Arial" panose="020B0604020202020204" pitchFamily="34" charset="0"/>
              <a:buNone/>
            </a:pPr>
            <a:endParaRPr lang="en-US" sz="3600" dirty="0"/>
          </a:p>
          <a:p>
            <a:r>
              <a:rPr lang="en-US" sz="2400" dirty="0"/>
              <a:t>You may not be able to go to the zoo but many zoos offer live footage of their zoo animals.  Take your girls on a zoo trip virtually.  Here are a few to get you started. If you have a local zoo be sure to check in locally as well.</a:t>
            </a:r>
          </a:p>
          <a:p>
            <a:endParaRPr lang="en-US" sz="2400" dirty="0"/>
          </a:p>
          <a:p>
            <a:r>
              <a:rPr lang="en-US" sz="2400" dirty="0">
                <a:hlinkClick r:id="rId4"/>
              </a:rPr>
              <a:t>Baboons at San Diego Zoo</a:t>
            </a:r>
            <a:endParaRPr lang="en-US" sz="2400" dirty="0"/>
          </a:p>
          <a:p>
            <a:r>
              <a:rPr lang="en-US" sz="2400" dirty="0">
                <a:hlinkClick r:id="rId5"/>
              </a:rPr>
              <a:t>Elephant at Houston Zoo</a:t>
            </a:r>
            <a:endParaRPr lang="en-US" sz="2400" dirty="0"/>
          </a:p>
        </p:txBody>
      </p:sp>
    </p:spTree>
    <p:extLst>
      <p:ext uri="{BB962C8B-B14F-4D97-AF65-F5344CB8AC3E}">
        <p14:creationId xmlns:p14="http://schemas.microsoft.com/office/powerpoint/2010/main" val="11906559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660444"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pic>
        <p:nvPicPr>
          <p:cNvPr id="5" name="Picture 5" descr="A picture containing cake, plate, table, sitting&#10;&#10;Description automatically generated">
            <a:extLst>
              <a:ext uri="{FF2B5EF4-FFF2-40B4-BE49-F238E27FC236}">
                <a16:creationId xmlns:a16="http://schemas.microsoft.com/office/drawing/2014/main" id="{D9A48AA9-67C8-4E38-BDF8-E2E0D8A1425D}"/>
              </a:ext>
            </a:extLst>
          </p:cNvPr>
          <p:cNvPicPr>
            <a:picLocks noChangeAspect="1"/>
          </p:cNvPicPr>
          <p:nvPr/>
        </p:nvPicPr>
        <p:blipFill>
          <a:blip r:embed="rId4"/>
          <a:stretch>
            <a:fillRect/>
          </a:stretch>
        </p:blipFill>
        <p:spPr>
          <a:xfrm>
            <a:off x="4621425" y="4046623"/>
            <a:ext cx="3416647" cy="2234177"/>
          </a:xfrm>
          <a:prstGeom prst="rect">
            <a:avLst/>
          </a:prstGeom>
        </p:spPr>
      </p:pic>
      <p:sp>
        <p:nvSpPr>
          <p:cNvPr id="8" name="Title 1">
            <a:extLst>
              <a:ext uri="{FF2B5EF4-FFF2-40B4-BE49-F238E27FC236}">
                <a16:creationId xmlns:a16="http://schemas.microsoft.com/office/drawing/2014/main" id="{07ED5179-8F8F-4AB0-B51F-6ED6B904041D}"/>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ea typeface="+mj-lt"/>
                <a:cs typeface="+mj-lt"/>
              </a:rPr>
              <a:t>Virtual Activity </a:t>
            </a:r>
            <a:endParaRPr lang="en-US" dirty="0"/>
          </a:p>
        </p:txBody>
      </p:sp>
      <p:sp>
        <p:nvSpPr>
          <p:cNvPr id="9" name="Content Placeholder 2">
            <a:extLst>
              <a:ext uri="{FF2B5EF4-FFF2-40B4-BE49-F238E27FC236}">
                <a16:creationId xmlns:a16="http://schemas.microsoft.com/office/drawing/2014/main" id="{D6F0B0CE-CA9F-4050-9531-2BCE9D51BC5B}"/>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Paint a kindness rock</a:t>
            </a:r>
          </a:p>
          <a:p>
            <a:pPr marL="0" indent="0">
              <a:buFont typeface="Arial" panose="020B0604020202020204" pitchFamily="34" charset="0"/>
              <a:buNone/>
            </a:pPr>
            <a:endParaRPr lang="en-US" sz="3600" dirty="0"/>
          </a:p>
          <a:p>
            <a:pPr marL="171450" indent="-171450">
              <a:buFont typeface="Arial"/>
              <a:buChar char="•"/>
            </a:pPr>
            <a:r>
              <a:rPr lang="en-US" sz="2400" dirty="0"/>
              <a:t>Girls will enjoy painting a rock and leaving somewhere on their next work for someone else to find.  I shared my experience with the </a:t>
            </a:r>
            <a:r>
              <a:rPr lang="en-US" sz="2400" dirty="0">
                <a:hlinkClick r:id="rId5"/>
              </a:rPr>
              <a:t>Kindness Rock Project</a:t>
            </a:r>
            <a:r>
              <a:rPr lang="en-US" sz="2400" dirty="0"/>
              <a:t> a few years ago. This is the perfect time to keep these gestures going.</a:t>
            </a:r>
          </a:p>
          <a:p>
            <a:pPr marL="171450" indent="-171450">
              <a:buFont typeface="Arial"/>
              <a:buChar char="•"/>
            </a:pPr>
            <a:endParaRPr lang="en-US" sz="1800" dirty="0"/>
          </a:p>
        </p:txBody>
      </p:sp>
    </p:spTree>
    <p:extLst>
      <p:ext uri="{BB962C8B-B14F-4D97-AF65-F5344CB8AC3E}">
        <p14:creationId xmlns:p14="http://schemas.microsoft.com/office/powerpoint/2010/main" val="35682526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660444"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pic>
        <p:nvPicPr>
          <p:cNvPr id="5" name="Picture 5" descr="A picture containing drawing&#10;&#10;Description automatically generated">
            <a:extLst>
              <a:ext uri="{FF2B5EF4-FFF2-40B4-BE49-F238E27FC236}">
                <a16:creationId xmlns:a16="http://schemas.microsoft.com/office/drawing/2014/main" id="{C9F0337E-4FF6-42C6-B357-667A0B24B436}"/>
              </a:ext>
            </a:extLst>
          </p:cNvPr>
          <p:cNvPicPr>
            <a:picLocks noChangeAspect="1"/>
          </p:cNvPicPr>
          <p:nvPr/>
        </p:nvPicPr>
        <p:blipFill>
          <a:blip r:embed="rId4"/>
          <a:stretch>
            <a:fillRect/>
          </a:stretch>
        </p:blipFill>
        <p:spPr>
          <a:xfrm>
            <a:off x="4349578" y="4230789"/>
            <a:ext cx="3979570" cy="2086777"/>
          </a:xfrm>
          <a:prstGeom prst="rect">
            <a:avLst/>
          </a:prstGeom>
        </p:spPr>
      </p:pic>
      <p:sp>
        <p:nvSpPr>
          <p:cNvPr id="10" name="Title 1">
            <a:extLst>
              <a:ext uri="{FF2B5EF4-FFF2-40B4-BE49-F238E27FC236}">
                <a16:creationId xmlns:a16="http://schemas.microsoft.com/office/drawing/2014/main" id="{1001A35E-E52C-4CFF-A4A6-4D1CDEC25F3E}"/>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ea typeface="+mj-lt"/>
                <a:cs typeface="+mj-lt"/>
              </a:rPr>
              <a:t>Virtual Activity </a:t>
            </a:r>
            <a:endParaRPr lang="en-US" dirty="0"/>
          </a:p>
        </p:txBody>
      </p:sp>
      <p:sp>
        <p:nvSpPr>
          <p:cNvPr id="11" name="Content Placeholder 2">
            <a:extLst>
              <a:ext uri="{FF2B5EF4-FFF2-40B4-BE49-F238E27FC236}">
                <a16:creationId xmlns:a16="http://schemas.microsoft.com/office/drawing/2014/main" id="{063EEFC7-D11B-498E-BE9B-6BDF4689D431}"/>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Making masks for people in your community.</a:t>
            </a:r>
          </a:p>
          <a:p>
            <a:pPr marL="0" indent="0">
              <a:buFont typeface="Arial" panose="020B0604020202020204" pitchFamily="34" charset="0"/>
              <a:buNone/>
            </a:pPr>
            <a:endParaRPr lang="en-US" sz="3600" dirty="0"/>
          </a:p>
          <a:p>
            <a:pPr marL="171450" indent="-171450">
              <a:buFont typeface="Arial"/>
              <a:buChar char="•"/>
            </a:pPr>
            <a:r>
              <a:rPr lang="en-US" sz="2400" dirty="0"/>
              <a:t>One thing many people need right now is masks, there are many making them and selling but you could also make them and donate to people in your community. </a:t>
            </a:r>
            <a:r>
              <a:rPr lang="en-US" sz="2400" dirty="0">
                <a:hlinkClick r:id="rId5"/>
              </a:rPr>
              <a:t>Sew and No Sew Instructions for mask.</a:t>
            </a:r>
            <a:endParaRPr lang="en-US" sz="2400" dirty="0"/>
          </a:p>
          <a:p>
            <a:pPr marL="171450" indent="-171450">
              <a:buFont typeface="Arial"/>
              <a:buChar char="•"/>
            </a:pPr>
            <a:endParaRPr lang="en-US" sz="1800" dirty="0"/>
          </a:p>
        </p:txBody>
      </p:sp>
    </p:spTree>
    <p:extLst>
      <p:ext uri="{BB962C8B-B14F-4D97-AF65-F5344CB8AC3E}">
        <p14:creationId xmlns:p14="http://schemas.microsoft.com/office/powerpoint/2010/main" val="20498876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660444"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7" name="Title 1">
            <a:extLst>
              <a:ext uri="{FF2B5EF4-FFF2-40B4-BE49-F238E27FC236}">
                <a16:creationId xmlns:a16="http://schemas.microsoft.com/office/drawing/2014/main" id="{A8FFD38F-0DAF-4361-9F0E-BF1192411FF1}"/>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ea typeface="+mj-lt"/>
                <a:cs typeface="+mj-lt"/>
              </a:rPr>
              <a:t>Virtual Activity </a:t>
            </a:r>
            <a:endParaRPr lang="en-US" dirty="0"/>
          </a:p>
        </p:txBody>
      </p:sp>
      <p:sp>
        <p:nvSpPr>
          <p:cNvPr id="8" name="Content Placeholder 2">
            <a:extLst>
              <a:ext uri="{FF2B5EF4-FFF2-40B4-BE49-F238E27FC236}">
                <a16:creationId xmlns:a16="http://schemas.microsoft.com/office/drawing/2014/main" id="{155728EA-430F-48DB-9308-7DEA93F1BEE5}"/>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Make a ‘thinking of you’ card</a:t>
            </a:r>
          </a:p>
          <a:p>
            <a:pPr marL="0" indent="0">
              <a:buFont typeface="Arial" panose="020B0604020202020204" pitchFamily="34" charset="0"/>
              <a:buNone/>
            </a:pPr>
            <a:endParaRPr lang="en-US" sz="3600" dirty="0"/>
          </a:p>
          <a:p>
            <a:pPr marL="171450" indent="-171450">
              <a:buFont typeface="Arial"/>
              <a:buChar char="•"/>
            </a:pPr>
            <a:r>
              <a:rPr lang="en-US" sz="2400" dirty="0"/>
              <a:t>Make for people in nursing homes, senior residences, and assisted living. The card can be anything the girls want to put on them. </a:t>
            </a:r>
            <a:r>
              <a:rPr lang="en-US" sz="2400" dirty="0">
                <a:hlinkClick r:id="rId4"/>
              </a:rPr>
              <a:t>Learn how to make a Kite “Thinking of You” card.</a:t>
            </a:r>
          </a:p>
          <a:p>
            <a:pPr marL="171450" indent="-171450">
              <a:buFont typeface="Arial"/>
              <a:buChar char="•"/>
            </a:pPr>
            <a:endParaRPr lang="en-US" sz="1800" dirty="0"/>
          </a:p>
        </p:txBody>
      </p:sp>
    </p:spTree>
    <p:extLst>
      <p:ext uri="{BB962C8B-B14F-4D97-AF65-F5344CB8AC3E}">
        <p14:creationId xmlns:p14="http://schemas.microsoft.com/office/powerpoint/2010/main" val="41836501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671A7-CE74-45F4-A8C7-1BB902CBC9B4}"/>
              </a:ext>
            </a:extLst>
          </p:cNvPr>
          <p:cNvSpPr>
            <a:spLocks noGrp="1"/>
          </p:cNvSpPr>
          <p:nvPr>
            <p:ph type="title"/>
          </p:nvPr>
        </p:nvSpPr>
        <p:spPr>
          <a:xfrm>
            <a:off x="838200" y="163244"/>
            <a:ext cx="10515600" cy="1325563"/>
          </a:xfrm>
        </p:spPr>
        <p:txBody>
          <a:bodyPr/>
          <a:lstStyle/>
          <a:p>
            <a:pPr algn="ctr"/>
            <a:r>
              <a:rPr lang="en-US" dirty="0">
                <a:ea typeface="+mj-lt"/>
                <a:cs typeface="+mj-lt"/>
              </a:rPr>
              <a:t>Virtual Activity</a:t>
            </a:r>
          </a:p>
        </p:txBody>
      </p:sp>
      <p:sp>
        <p:nvSpPr>
          <p:cNvPr id="3" name="Content Placeholder 2">
            <a:extLst>
              <a:ext uri="{FF2B5EF4-FFF2-40B4-BE49-F238E27FC236}">
                <a16:creationId xmlns:a16="http://schemas.microsoft.com/office/drawing/2014/main" id="{79748670-D931-494D-922B-8EA0E0892F9F}"/>
              </a:ext>
            </a:extLst>
          </p:cNvPr>
          <p:cNvSpPr>
            <a:spLocks noGrp="1"/>
          </p:cNvSpPr>
          <p:nvPr>
            <p:ph idx="1"/>
          </p:nvPr>
        </p:nvSpPr>
        <p:spPr>
          <a:xfrm>
            <a:off x="968829" y="2146259"/>
            <a:ext cx="10515600" cy="2496992"/>
          </a:xfrm>
        </p:spPr>
        <p:txBody>
          <a:bodyPr vert="horz" lIns="91440" tIns="45720" rIns="91440" bIns="45720" rtlCol="0" anchor="t">
            <a:normAutofit/>
          </a:bodyPr>
          <a:lstStyle/>
          <a:p>
            <a:pPr marL="0" indent="0" algn="ctr">
              <a:buNone/>
            </a:pPr>
            <a:endParaRPr lang="en-US" sz="3600" b="1" dirty="0">
              <a:latin typeface="+mj-lt"/>
              <a:ea typeface="+mj-lt"/>
              <a:cs typeface="+mj-lt"/>
            </a:endParaRPr>
          </a:p>
          <a:p>
            <a:pPr algn="ctr">
              <a:buNone/>
            </a:pPr>
            <a:r>
              <a:rPr lang="en-US" sz="3600" b="1" dirty="0">
                <a:ea typeface="+mn-lt"/>
                <a:cs typeface="+mn-lt"/>
              </a:rPr>
              <a:t>Kitchen Science</a:t>
            </a:r>
            <a:endParaRPr lang="en-US" sz="3600" dirty="0">
              <a:ea typeface="+mn-lt"/>
              <a:cs typeface="+mn-lt"/>
            </a:endParaRPr>
          </a:p>
          <a:p>
            <a:pPr marL="0" indent="0" algn="ctr">
              <a:buNone/>
            </a:pPr>
            <a:r>
              <a:rPr lang="en-US" sz="3600" b="1" dirty="0">
                <a:latin typeface="+mj-lt"/>
                <a:ea typeface="+mj-lt"/>
                <a:cs typeface="+mj-lt"/>
              </a:rPr>
              <a:t>Slides 40-46</a:t>
            </a:r>
            <a:endParaRPr lang="en-US" sz="3600" dirty="0"/>
          </a:p>
        </p:txBody>
      </p:sp>
      <p:pic>
        <p:nvPicPr>
          <p:cNvPr id="5" name="Picture 4" descr="A close up of a logo&#10;&#10;Description automatically generated">
            <a:extLst>
              <a:ext uri="{FF2B5EF4-FFF2-40B4-BE49-F238E27FC236}">
                <a16:creationId xmlns:a16="http://schemas.microsoft.com/office/drawing/2014/main" id="{2F889D49-0819-4E20-A546-BFCBB310303D}"/>
              </a:ext>
            </a:extLst>
          </p:cNvPr>
          <p:cNvPicPr>
            <a:picLocks noChangeAspect="1"/>
          </p:cNvPicPr>
          <p:nvPr/>
        </p:nvPicPr>
        <p:blipFill>
          <a:blip r:embed="rId2"/>
          <a:stretch>
            <a:fillRect/>
          </a:stretch>
        </p:blipFill>
        <p:spPr>
          <a:xfrm>
            <a:off x="178" y="-3838"/>
            <a:ext cx="1447800" cy="1352550"/>
          </a:xfrm>
          <a:prstGeom prst="rect">
            <a:avLst/>
          </a:prstGeom>
        </p:spPr>
      </p:pic>
    </p:spTree>
    <p:extLst>
      <p:ext uri="{BB962C8B-B14F-4D97-AF65-F5344CB8AC3E}">
        <p14:creationId xmlns:p14="http://schemas.microsoft.com/office/powerpoint/2010/main" val="3501773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6FFC5-909A-4CD0-892B-2F5A630D9F2B}"/>
              </a:ext>
            </a:extLst>
          </p:cNvPr>
          <p:cNvSpPr>
            <a:spLocks noGrp="1"/>
          </p:cNvSpPr>
          <p:nvPr>
            <p:ph type="title"/>
          </p:nvPr>
        </p:nvSpPr>
        <p:spPr>
          <a:xfrm>
            <a:off x="859472" y="1988152"/>
            <a:ext cx="10716883" cy="2954905"/>
          </a:xfrm>
        </p:spPr>
        <p:txBody>
          <a:bodyPr>
            <a:normAutofit/>
          </a:bodyPr>
          <a:lstStyle/>
          <a:p>
            <a:r>
              <a:rPr lang="en-US"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General Virtual Troop Meeting Resources</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General Daisy Resources</a:t>
            </a: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t>
            </a:r>
            <a:r>
              <a:rPr lang="en-US" sz="2800" b="1" dirty="0">
                <a:solidFill>
                  <a:srgbClr val="00B050"/>
                </a:solidFill>
                <a:latin typeface="Arial" panose="020B0604020202020204" pitchFamily="34" charset="0"/>
                <a:cs typeface="Arial" panose="020B0604020202020204" pitchFamily="34" charset="0"/>
              </a:rPr>
              <a:t>Friendly and Helpful </a:t>
            </a:r>
            <a:r>
              <a:rPr lang="en-US" sz="2800" dirty="0">
                <a:latin typeface="Arial" panose="020B0604020202020204" pitchFamily="34" charset="0"/>
                <a:cs typeface="Arial" panose="020B0604020202020204" pitchFamily="34" charset="0"/>
              </a:rPr>
              <a:t>Petal Resources</a:t>
            </a:r>
            <a:br>
              <a:rPr lang="en-US" sz="2800" dirty="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087589D-C4D0-414E-9418-EF1F24E237AB}"/>
              </a:ext>
            </a:extLst>
          </p:cNvPr>
          <p:cNvSpPr txBox="1"/>
          <p:nvPr/>
        </p:nvSpPr>
        <p:spPr>
          <a:xfrm>
            <a:off x="1596568" y="473178"/>
            <a:ext cx="9140561"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dirty="0">
                <a:latin typeface="Arial" panose="020B0604020202020204" pitchFamily="34" charset="0"/>
                <a:cs typeface="Arial" panose="020B0604020202020204" pitchFamily="34" charset="0"/>
              </a:rPr>
              <a:t>Click on ‘Notes’ in the lower ribbon below to learn more about: </a:t>
            </a:r>
          </a:p>
        </p:txBody>
      </p:sp>
      <p:pic>
        <p:nvPicPr>
          <p:cNvPr id="4" name="Graphic 3" descr="Home">
            <a:hlinkClick r:id="rId3" action="ppaction://hlinksldjump"/>
            <a:extLst>
              <a:ext uri="{FF2B5EF4-FFF2-40B4-BE49-F238E27FC236}">
                <a16:creationId xmlns:a16="http://schemas.microsoft.com/office/drawing/2014/main" id="{A75B502F-8CA4-444C-9394-0EB013E51A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06200" y="0"/>
            <a:ext cx="685800" cy="685800"/>
          </a:xfrm>
          <a:prstGeom prst="rect">
            <a:avLst/>
          </a:prstGeom>
        </p:spPr>
      </p:pic>
    </p:spTree>
    <p:extLst>
      <p:ext uri="{BB962C8B-B14F-4D97-AF65-F5344CB8AC3E}">
        <p14:creationId xmlns:p14="http://schemas.microsoft.com/office/powerpoint/2010/main" val="40124526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91747-3066-40A2-8D8A-96D94391B71F}"/>
              </a:ext>
            </a:extLst>
          </p:cNvPr>
          <p:cNvSpPr>
            <a:spLocks noGrp="1"/>
          </p:cNvSpPr>
          <p:nvPr>
            <p:ph type="title"/>
          </p:nvPr>
        </p:nvSpPr>
        <p:spPr>
          <a:xfrm>
            <a:off x="1990272" y="156482"/>
            <a:ext cx="8837386" cy="1198564"/>
          </a:xfrm>
        </p:spPr>
        <p:txBody>
          <a:bodyPr>
            <a:normAutofit/>
          </a:bodyPr>
          <a:lstStyle/>
          <a:p>
            <a:pPr algn="ctr"/>
            <a:r>
              <a:rPr lang="en-US" dirty="0">
                <a:ea typeface="+mj-lt"/>
                <a:cs typeface="+mj-lt"/>
              </a:rPr>
              <a:t>KITCHEN SCIENCE</a:t>
            </a:r>
          </a:p>
        </p:txBody>
      </p:sp>
      <p:pic>
        <p:nvPicPr>
          <p:cNvPr id="8" name="Picture 7">
            <a:extLst>
              <a:ext uri="{FF2B5EF4-FFF2-40B4-BE49-F238E27FC236}">
                <a16:creationId xmlns:a16="http://schemas.microsoft.com/office/drawing/2014/main" id="{04AD47E8-9072-4F54-AD5A-C67EDF1FE4DA}"/>
              </a:ext>
            </a:extLst>
          </p:cNvPr>
          <p:cNvPicPr>
            <a:picLocks noChangeAspect="1"/>
          </p:cNvPicPr>
          <p:nvPr/>
        </p:nvPicPr>
        <p:blipFill>
          <a:blip r:embed="rId3"/>
          <a:stretch>
            <a:fillRect/>
          </a:stretch>
        </p:blipFill>
        <p:spPr>
          <a:xfrm>
            <a:off x="5557637" y="1161320"/>
            <a:ext cx="2813104" cy="2813104"/>
          </a:xfrm>
          <a:prstGeom prst="rect">
            <a:avLst/>
          </a:prstGeom>
        </p:spPr>
      </p:pic>
      <p:pic>
        <p:nvPicPr>
          <p:cNvPr id="10" name="Picture 9">
            <a:extLst>
              <a:ext uri="{FF2B5EF4-FFF2-40B4-BE49-F238E27FC236}">
                <a16:creationId xmlns:a16="http://schemas.microsoft.com/office/drawing/2014/main" id="{5809B477-849D-4540-B2D0-4B44E2A1ADAE}"/>
              </a:ext>
            </a:extLst>
          </p:cNvPr>
          <p:cNvPicPr>
            <a:picLocks noChangeAspect="1"/>
          </p:cNvPicPr>
          <p:nvPr/>
        </p:nvPicPr>
        <p:blipFill>
          <a:blip r:embed="rId4"/>
          <a:stretch>
            <a:fillRect/>
          </a:stretch>
        </p:blipFill>
        <p:spPr>
          <a:xfrm rot="1723507">
            <a:off x="8819693" y="2518203"/>
            <a:ext cx="2619375" cy="1743075"/>
          </a:xfrm>
          <a:prstGeom prst="rect">
            <a:avLst/>
          </a:prstGeom>
        </p:spPr>
      </p:pic>
      <p:pic>
        <p:nvPicPr>
          <p:cNvPr id="14" name="Picture 13">
            <a:extLst>
              <a:ext uri="{FF2B5EF4-FFF2-40B4-BE49-F238E27FC236}">
                <a16:creationId xmlns:a16="http://schemas.microsoft.com/office/drawing/2014/main" id="{E5FB5F5D-759D-4000-97B4-6731161CD854}"/>
              </a:ext>
            </a:extLst>
          </p:cNvPr>
          <p:cNvPicPr>
            <a:picLocks noChangeAspect="1"/>
          </p:cNvPicPr>
          <p:nvPr/>
        </p:nvPicPr>
        <p:blipFill>
          <a:blip r:embed="rId5"/>
          <a:stretch>
            <a:fillRect/>
          </a:stretch>
        </p:blipFill>
        <p:spPr>
          <a:xfrm>
            <a:off x="7017491" y="3368789"/>
            <a:ext cx="1743075" cy="2619375"/>
          </a:xfrm>
          <a:prstGeom prst="rect">
            <a:avLst/>
          </a:prstGeom>
        </p:spPr>
      </p:pic>
      <p:pic>
        <p:nvPicPr>
          <p:cNvPr id="16" name="Picture 15">
            <a:extLst>
              <a:ext uri="{FF2B5EF4-FFF2-40B4-BE49-F238E27FC236}">
                <a16:creationId xmlns:a16="http://schemas.microsoft.com/office/drawing/2014/main" id="{23E04CEC-F77F-4FAC-8083-14F06F30E5F6}"/>
              </a:ext>
            </a:extLst>
          </p:cNvPr>
          <p:cNvPicPr>
            <a:picLocks noChangeAspect="1"/>
          </p:cNvPicPr>
          <p:nvPr/>
        </p:nvPicPr>
        <p:blipFill>
          <a:blip r:embed="rId6"/>
          <a:stretch>
            <a:fillRect/>
          </a:stretch>
        </p:blipFill>
        <p:spPr>
          <a:xfrm rot="1157118">
            <a:off x="4061303" y="3276019"/>
            <a:ext cx="2762250" cy="1657350"/>
          </a:xfrm>
          <a:prstGeom prst="rect">
            <a:avLst/>
          </a:prstGeom>
        </p:spPr>
      </p:pic>
      <p:pic>
        <p:nvPicPr>
          <p:cNvPr id="19" name="Picture 18">
            <a:extLst>
              <a:ext uri="{FF2B5EF4-FFF2-40B4-BE49-F238E27FC236}">
                <a16:creationId xmlns:a16="http://schemas.microsoft.com/office/drawing/2014/main" id="{2434D57C-FEB4-422E-9134-54D01E4F9727}"/>
              </a:ext>
            </a:extLst>
          </p:cNvPr>
          <p:cNvPicPr>
            <a:picLocks noChangeAspect="1"/>
          </p:cNvPicPr>
          <p:nvPr/>
        </p:nvPicPr>
        <p:blipFill>
          <a:blip r:embed="rId7"/>
          <a:stretch>
            <a:fillRect/>
          </a:stretch>
        </p:blipFill>
        <p:spPr>
          <a:xfrm rot="20376626">
            <a:off x="504468" y="1690688"/>
            <a:ext cx="2590800" cy="1762125"/>
          </a:xfrm>
          <a:prstGeom prst="rect">
            <a:avLst/>
          </a:prstGeom>
        </p:spPr>
      </p:pic>
      <p:pic>
        <p:nvPicPr>
          <p:cNvPr id="3074" name="Picture 2" descr="Dancing Raisins Science Experiment for Kids">
            <a:extLst>
              <a:ext uri="{FF2B5EF4-FFF2-40B4-BE49-F238E27FC236}">
                <a16:creationId xmlns:a16="http://schemas.microsoft.com/office/drawing/2014/main" id="{B311AEB3-62AC-4243-B62F-5F7959CEC7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6464" y="3367655"/>
            <a:ext cx="257175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nvisible Ink with Lemon Juice">
            <a:extLst>
              <a:ext uri="{FF2B5EF4-FFF2-40B4-BE49-F238E27FC236}">
                <a16:creationId xmlns:a16="http://schemas.microsoft.com/office/drawing/2014/main" id="{1010B7F9-91D2-4874-B18B-13B84ADEB6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01961" y="4376228"/>
            <a:ext cx="1933575" cy="193357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Easy Outdoor Color Changing Volcano with Baking Soda and Vinegar ...">
            <a:extLst>
              <a:ext uri="{FF2B5EF4-FFF2-40B4-BE49-F238E27FC236}">
                <a16:creationId xmlns:a16="http://schemas.microsoft.com/office/drawing/2014/main" id="{D057C51D-D48E-452D-9562-D56BA248CBF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2618" y="4706179"/>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Fluffy Slime Recipe - The Best Ideas for Kids">
            <a:extLst>
              <a:ext uri="{FF2B5EF4-FFF2-40B4-BE49-F238E27FC236}">
                <a16:creationId xmlns:a16="http://schemas.microsoft.com/office/drawing/2014/main" id="{E5B8D3F2-E318-4A00-9604-9A7CEEAE7EB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79480" y="4804200"/>
            <a:ext cx="258127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Birthday Cake Recipe | Land O'Lakes">
            <a:extLst>
              <a:ext uri="{FF2B5EF4-FFF2-40B4-BE49-F238E27FC236}">
                <a16:creationId xmlns:a16="http://schemas.microsoft.com/office/drawing/2014/main" id="{6C70AEAC-BE1E-4EAE-86A3-9096FD9C53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130653">
            <a:off x="3534587" y="1440941"/>
            <a:ext cx="1724025" cy="17240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824BCF8-779B-4F9D-86EF-3A9BC8E151EF}"/>
              </a:ext>
            </a:extLst>
          </p:cNvPr>
          <p:cNvSpPr txBox="1"/>
          <p:nvPr/>
        </p:nvSpPr>
        <p:spPr>
          <a:xfrm>
            <a:off x="62163" y="-2769"/>
            <a:ext cx="489885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accent2"/>
                </a:solidFill>
              </a:rPr>
              <a:t>Program Activity</a:t>
            </a:r>
            <a:endParaRPr lang="en-US">
              <a:solidFill>
                <a:schemeClr val="accent2"/>
              </a:solidFill>
            </a:endParaRPr>
          </a:p>
        </p:txBody>
      </p:sp>
    </p:spTree>
    <p:extLst>
      <p:ext uri="{BB962C8B-B14F-4D97-AF65-F5344CB8AC3E}">
        <p14:creationId xmlns:p14="http://schemas.microsoft.com/office/powerpoint/2010/main" val="12875099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D4A3169-B88E-4942-A22D-857491F0DEBA}"/>
              </a:ext>
            </a:extLst>
          </p:cNvPr>
          <p:cNvSpPr txBox="1"/>
          <p:nvPr/>
        </p:nvSpPr>
        <p:spPr>
          <a:xfrm>
            <a:off x="6036733" y="3771562"/>
            <a:ext cx="5575479" cy="230832"/>
          </a:xfrm>
          <a:prstGeom prst="rect">
            <a:avLst/>
          </a:prstGeom>
          <a:noFill/>
        </p:spPr>
        <p:txBody>
          <a:bodyPr wrap="square" rtlCol="0" anchor="t">
            <a:spAutoFit/>
          </a:bodyPr>
          <a:lstStyle/>
          <a:p>
            <a:r>
              <a:rPr lang="en-US" sz="900">
                <a:hlinkClick r:id="rId3" tooltip="https://www.birdandlittlebird.com/blog/kitchen-table-science-.html"/>
              </a:rPr>
              <a:t>This Photo</a:t>
            </a:r>
            <a:r>
              <a:rPr lang="en-US" sz="900"/>
              <a:t> by Unknown Author is </a:t>
            </a:r>
            <a:r>
              <a:rPr lang="en-US" sz="900" err="1"/>
              <a:t>licen</a:t>
            </a:r>
          </a:p>
        </p:txBody>
      </p:sp>
      <p:sp>
        <p:nvSpPr>
          <p:cNvPr id="9" name="TextBox 8">
            <a:extLst>
              <a:ext uri="{FF2B5EF4-FFF2-40B4-BE49-F238E27FC236}">
                <a16:creationId xmlns:a16="http://schemas.microsoft.com/office/drawing/2014/main" id="{2848416B-AB9E-417D-BC6E-146BEDDAB4D0}"/>
              </a:ext>
            </a:extLst>
          </p:cNvPr>
          <p:cNvSpPr txBox="1"/>
          <p:nvPr/>
        </p:nvSpPr>
        <p:spPr>
          <a:xfrm>
            <a:off x="3752566" y="157079"/>
            <a:ext cx="5575478" cy="830997"/>
          </a:xfrm>
          <a:prstGeom prst="rect">
            <a:avLst/>
          </a:prstGeom>
          <a:noFill/>
        </p:spPr>
        <p:txBody>
          <a:bodyPr wrap="square" lIns="91440" tIns="45720" rIns="91440" bIns="45720" rtlCol="0" anchor="t">
            <a:spAutoFit/>
          </a:bodyPr>
          <a:lstStyle/>
          <a:p>
            <a:pPr algn="ctr"/>
            <a:r>
              <a:rPr lang="en-US" sz="4400" dirty="0">
                <a:latin typeface="+mj-lt"/>
                <a:ea typeface="+mj-lt"/>
                <a:cs typeface="+mj-lt"/>
              </a:rPr>
              <a:t>MAGIC MILK</a:t>
            </a:r>
            <a:r>
              <a:rPr lang="en-US" sz="4800" dirty="0"/>
              <a:t> </a:t>
            </a:r>
          </a:p>
        </p:txBody>
      </p:sp>
      <p:pic>
        <p:nvPicPr>
          <p:cNvPr id="3" name="Picture 2">
            <a:extLst>
              <a:ext uri="{FF2B5EF4-FFF2-40B4-BE49-F238E27FC236}">
                <a16:creationId xmlns:a16="http://schemas.microsoft.com/office/drawing/2014/main" id="{1FAB4243-EED0-445A-BA9D-16B04057F4DC}"/>
              </a:ext>
            </a:extLst>
          </p:cNvPr>
          <p:cNvPicPr>
            <a:picLocks noChangeAspect="1"/>
          </p:cNvPicPr>
          <p:nvPr/>
        </p:nvPicPr>
        <p:blipFill>
          <a:blip r:embed="rId4"/>
          <a:stretch>
            <a:fillRect/>
          </a:stretch>
        </p:blipFill>
        <p:spPr>
          <a:xfrm>
            <a:off x="1464733" y="1430644"/>
            <a:ext cx="9144000" cy="5143500"/>
          </a:xfrm>
          <a:prstGeom prst="rect">
            <a:avLst/>
          </a:prstGeom>
        </p:spPr>
      </p:pic>
    </p:spTree>
    <p:extLst>
      <p:ext uri="{BB962C8B-B14F-4D97-AF65-F5344CB8AC3E}">
        <p14:creationId xmlns:p14="http://schemas.microsoft.com/office/powerpoint/2010/main" val="1404140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1BA7D2-4AD1-4BD0-8B36-362613366DAE}"/>
              </a:ext>
            </a:extLst>
          </p:cNvPr>
          <p:cNvSpPr txBox="1"/>
          <p:nvPr/>
        </p:nvSpPr>
        <p:spPr>
          <a:xfrm>
            <a:off x="3239065" y="2078574"/>
            <a:ext cx="7027886" cy="3785652"/>
          </a:xfrm>
          <a:prstGeom prst="rect">
            <a:avLst/>
          </a:prstGeom>
          <a:noFill/>
        </p:spPr>
        <p:txBody>
          <a:bodyPr wrap="none" rtlCol="0" anchor="t">
            <a:spAutoFit/>
          </a:bodyPr>
          <a:lstStyle/>
          <a:p>
            <a:pPr marL="914400" indent="-914400">
              <a:buAutoNum type="arabicPeriod"/>
            </a:pPr>
            <a:r>
              <a:rPr lang="en-US" sz="4800"/>
              <a:t>a bowl </a:t>
            </a:r>
          </a:p>
          <a:p>
            <a:pPr marL="914400" indent="-914400">
              <a:buAutoNum type="arabicPeriod"/>
            </a:pPr>
            <a:r>
              <a:rPr lang="en-US" sz="4800"/>
              <a:t>Whole milk or Nut milk </a:t>
            </a:r>
            <a:endParaRPr lang="en-US" sz="2800"/>
          </a:p>
          <a:p>
            <a:pPr marL="914400" indent="-914400">
              <a:buAutoNum type="arabicPeriod"/>
            </a:pPr>
            <a:r>
              <a:rPr lang="en-US" sz="4800"/>
              <a:t>dish detergent </a:t>
            </a:r>
            <a:r>
              <a:rPr lang="en-US" sz="1400"/>
              <a:t>(dawn works best)</a:t>
            </a:r>
            <a:endParaRPr lang="en-US" sz="2800"/>
          </a:p>
          <a:p>
            <a:pPr marL="914400" indent="-914400">
              <a:buAutoNum type="arabicPeriod"/>
            </a:pPr>
            <a:r>
              <a:rPr lang="en-US" sz="4800"/>
              <a:t>food coloring </a:t>
            </a:r>
            <a:r>
              <a:rPr lang="en-US" sz="1400"/>
              <a:t>(Not the gel kind)</a:t>
            </a:r>
            <a:r>
              <a:rPr lang="en-US" sz="4800"/>
              <a:t> </a:t>
            </a:r>
          </a:p>
          <a:p>
            <a:pPr marL="914400" indent="-914400">
              <a:buAutoNum type="arabicPeriod"/>
            </a:pPr>
            <a:r>
              <a:rPr lang="en-US" sz="4800"/>
              <a:t>Q-tip</a:t>
            </a:r>
          </a:p>
        </p:txBody>
      </p:sp>
      <p:sp>
        <p:nvSpPr>
          <p:cNvPr id="2" name="Title 1">
            <a:extLst>
              <a:ext uri="{FF2B5EF4-FFF2-40B4-BE49-F238E27FC236}">
                <a16:creationId xmlns:a16="http://schemas.microsoft.com/office/drawing/2014/main" id="{2FBAEF35-5C42-4726-BDB7-4F49A34970A4}"/>
              </a:ext>
            </a:extLst>
          </p:cNvPr>
          <p:cNvSpPr>
            <a:spLocks noGrp="1"/>
          </p:cNvSpPr>
          <p:nvPr>
            <p:ph type="title"/>
          </p:nvPr>
        </p:nvSpPr>
        <p:spPr>
          <a:xfrm>
            <a:off x="2247270" y="972260"/>
            <a:ext cx="6177419" cy="701731"/>
          </a:xfrm>
          <a:noFill/>
        </p:spPr>
        <p:txBody>
          <a:bodyPr wrap="square" lIns="91440" tIns="45720" rIns="91440" bIns="45720" rtlCol="0" anchor="t">
            <a:spAutoFit/>
          </a:bodyPr>
          <a:lstStyle/>
          <a:p>
            <a:r>
              <a:rPr lang="en-US" dirty="0">
                <a:ea typeface="+mj-lt"/>
                <a:cs typeface="+mj-lt"/>
              </a:rPr>
              <a:t>What you will need:</a:t>
            </a:r>
          </a:p>
        </p:txBody>
      </p:sp>
      <p:pic>
        <p:nvPicPr>
          <p:cNvPr id="1026" name="Picture 2" descr="Free Bowl Cliparts, Download Free Clip Art, Free Clip Art on ...">
            <a:extLst>
              <a:ext uri="{FF2B5EF4-FFF2-40B4-BE49-F238E27FC236}">
                <a16:creationId xmlns:a16="http://schemas.microsoft.com/office/drawing/2014/main" id="{6A5A98D7-773C-4814-89E2-209F98081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837" y="608850"/>
            <a:ext cx="1735682" cy="13255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lk Clipart | Free Download Clip Art | Free Clip Art | on Clipart ...">
            <a:extLst>
              <a:ext uri="{FF2B5EF4-FFF2-40B4-BE49-F238E27FC236}">
                <a16:creationId xmlns:a16="http://schemas.microsoft.com/office/drawing/2014/main" id="{8E3893C9-8BF6-4897-B4AC-83EEEE131F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5174" y="452658"/>
            <a:ext cx="14478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ish Soap Stock Illustrations – 2,415 Dish Soap Stock ...">
            <a:extLst>
              <a:ext uri="{FF2B5EF4-FFF2-40B4-BE49-F238E27FC236}">
                <a16:creationId xmlns:a16="http://schemas.microsoft.com/office/drawing/2014/main" id="{8EC58C63-293A-4332-88D5-80E8B96ADE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45331" y="2632574"/>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Q-Tip Cliparts, Download Free Clip Art, Free Clip Art on ...">
            <a:extLst>
              <a:ext uri="{FF2B5EF4-FFF2-40B4-BE49-F238E27FC236}">
                <a16:creationId xmlns:a16="http://schemas.microsoft.com/office/drawing/2014/main" id="{FE7D7CA1-0AA1-40A0-980E-5A61543433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148" y="2459163"/>
            <a:ext cx="1279269" cy="12792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EBB2F97-5D4C-418F-8972-3B5DEBA16F13}"/>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49550" y="4286001"/>
            <a:ext cx="2052115" cy="2176028"/>
          </a:xfrm>
          <a:prstGeom prst="rect">
            <a:avLst/>
          </a:prstGeom>
        </p:spPr>
      </p:pic>
    </p:spTree>
    <p:extLst>
      <p:ext uri="{BB962C8B-B14F-4D97-AF65-F5344CB8AC3E}">
        <p14:creationId xmlns:p14="http://schemas.microsoft.com/office/powerpoint/2010/main" val="7985928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C18BF-FF65-47D8-9B5A-233275AE0222}"/>
              </a:ext>
            </a:extLst>
          </p:cNvPr>
          <p:cNvSpPr>
            <a:spLocks noGrp="1"/>
          </p:cNvSpPr>
          <p:nvPr>
            <p:ph type="title"/>
          </p:nvPr>
        </p:nvSpPr>
        <p:spPr>
          <a:xfrm>
            <a:off x="838200" y="1605201"/>
            <a:ext cx="10515600" cy="4418542"/>
          </a:xfrm>
        </p:spPr>
        <p:txBody>
          <a:bodyPr>
            <a:noAutofit/>
          </a:bodyPr>
          <a:lstStyle/>
          <a:p>
            <a:r>
              <a:rPr lang="en-US" sz="3600" dirty="0">
                <a:latin typeface="+mn-lt"/>
              </a:rPr>
              <a:t>Step 1: Pour milk into bowl</a:t>
            </a:r>
            <a:br>
              <a:rPr lang="en-US" sz="3600" dirty="0">
                <a:latin typeface="+mn-lt"/>
              </a:rPr>
            </a:br>
            <a:br>
              <a:rPr lang="en-US" sz="3600" dirty="0">
                <a:latin typeface="+mn-lt"/>
              </a:rPr>
            </a:br>
            <a:r>
              <a:rPr lang="en-US" sz="3600" dirty="0">
                <a:latin typeface="+mn-lt"/>
              </a:rPr>
              <a:t>Step 2: Choose three colors</a:t>
            </a:r>
            <a:br>
              <a:rPr lang="en-US" sz="3600" dirty="0">
                <a:latin typeface="+mn-lt"/>
              </a:rPr>
            </a:br>
            <a:br>
              <a:rPr lang="en-US" sz="3600" dirty="0">
                <a:latin typeface="+mn-lt"/>
              </a:rPr>
            </a:br>
            <a:r>
              <a:rPr lang="en-US" sz="3600" dirty="0">
                <a:latin typeface="+mn-lt"/>
              </a:rPr>
              <a:t>Step 3: Squeeze 4 to 6 drops of each color, kind of close together, into the milk</a:t>
            </a:r>
            <a:br>
              <a:rPr lang="en-US" sz="3600" dirty="0"/>
            </a:br>
            <a:endParaRPr lang="en-US" sz="3600" dirty="0"/>
          </a:p>
        </p:txBody>
      </p:sp>
      <p:sp>
        <p:nvSpPr>
          <p:cNvPr id="4" name="TextBox 3">
            <a:extLst>
              <a:ext uri="{FF2B5EF4-FFF2-40B4-BE49-F238E27FC236}">
                <a16:creationId xmlns:a16="http://schemas.microsoft.com/office/drawing/2014/main" id="{34D91F94-47DD-45E6-81C8-19623CE9C7FF}"/>
              </a:ext>
            </a:extLst>
          </p:cNvPr>
          <p:cNvSpPr txBox="1"/>
          <p:nvPr/>
        </p:nvSpPr>
        <p:spPr>
          <a:xfrm>
            <a:off x="422563" y="605967"/>
            <a:ext cx="6929354" cy="769441"/>
          </a:xfrm>
          <a:prstGeom prst="rect">
            <a:avLst/>
          </a:prstGeom>
          <a:noFill/>
        </p:spPr>
        <p:txBody>
          <a:bodyPr wrap="square" lIns="91440" tIns="45720" rIns="91440" bIns="45720" rtlCol="0" anchor="t">
            <a:spAutoFit/>
          </a:bodyPr>
          <a:lstStyle/>
          <a:p>
            <a:r>
              <a:rPr lang="en-US" sz="4400" dirty="0">
                <a:latin typeface="+mj-lt"/>
                <a:ea typeface="+mj-lt"/>
                <a:cs typeface="+mj-lt"/>
              </a:rPr>
              <a:t>Instructions</a:t>
            </a:r>
          </a:p>
        </p:txBody>
      </p:sp>
      <p:pic>
        <p:nvPicPr>
          <p:cNvPr id="6" name="Picture 5">
            <a:extLst>
              <a:ext uri="{FF2B5EF4-FFF2-40B4-BE49-F238E27FC236}">
                <a16:creationId xmlns:a16="http://schemas.microsoft.com/office/drawing/2014/main" id="{78F3AF03-0E92-4646-A55B-A956298D9A5A}"/>
              </a:ext>
            </a:extLst>
          </p:cNvPr>
          <p:cNvPicPr>
            <a:picLocks noChangeAspect="1"/>
          </p:cNvPicPr>
          <p:nvPr/>
        </p:nvPicPr>
        <p:blipFill>
          <a:blip r:embed="rId3"/>
          <a:stretch>
            <a:fillRect/>
          </a:stretch>
        </p:blipFill>
        <p:spPr>
          <a:xfrm>
            <a:off x="7997869" y="247209"/>
            <a:ext cx="4081397" cy="2715984"/>
          </a:xfrm>
          <a:prstGeom prst="rect">
            <a:avLst/>
          </a:prstGeom>
        </p:spPr>
      </p:pic>
    </p:spTree>
    <p:extLst>
      <p:ext uri="{BB962C8B-B14F-4D97-AF65-F5344CB8AC3E}">
        <p14:creationId xmlns:p14="http://schemas.microsoft.com/office/powerpoint/2010/main" val="3116573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E46723-D1EB-4E57-8A82-86B65B963D99}"/>
              </a:ext>
            </a:extLst>
          </p:cNvPr>
          <p:cNvSpPr/>
          <p:nvPr/>
        </p:nvSpPr>
        <p:spPr>
          <a:xfrm>
            <a:off x="838200" y="1799221"/>
            <a:ext cx="9470721" cy="3970318"/>
          </a:xfrm>
          <a:prstGeom prst="rect">
            <a:avLst/>
          </a:prstGeom>
        </p:spPr>
        <p:txBody>
          <a:bodyPr wrap="square">
            <a:spAutoFit/>
          </a:bodyPr>
          <a:lstStyle/>
          <a:p>
            <a:r>
              <a:rPr lang="en-US" sz="3600" dirty="0"/>
              <a:t>Step 4: Dip Q-tip in the dish soap</a:t>
            </a:r>
          </a:p>
          <a:p>
            <a:r>
              <a:rPr lang="en-US" sz="3600" dirty="0"/>
              <a:t> </a:t>
            </a:r>
            <a:br>
              <a:rPr lang="en-US" sz="3600" dirty="0"/>
            </a:br>
            <a:r>
              <a:rPr lang="en-US" sz="3600" dirty="0"/>
              <a:t>Step 5: Touch the dipped end of the Q-tip to the center of your colors.</a:t>
            </a:r>
          </a:p>
          <a:p>
            <a:br>
              <a:rPr lang="en-US" sz="3600" dirty="0"/>
            </a:br>
            <a:r>
              <a:rPr lang="en-US" sz="3600" dirty="0"/>
              <a:t>Step 6: Wait for the explosion of color which will be followed with </a:t>
            </a:r>
            <a:r>
              <a:rPr lang="en-US" sz="3600" dirty="0" err="1"/>
              <a:t>Ooohs</a:t>
            </a:r>
            <a:r>
              <a:rPr lang="en-US" sz="3600" dirty="0"/>
              <a:t> and </a:t>
            </a:r>
            <a:r>
              <a:rPr lang="en-US" sz="3600" dirty="0" err="1"/>
              <a:t>Awwws</a:t>
            </a:r>
            <a:endParaRPr lang="en-US" sz="3600" dirty="0"/>
          </a:p>
        </p:txBody>
      </p:sp>
      <p:sp>
        <p:nvSpPr>
          <p:cNvPr id="3" name="TextBox 2">
            <a:extLst>
              <a:ext uri="{FF2B5EF4-FFF2-40B4-BE49-F238E27FC236}">
                <a16:creationId xmlns:a16="http://schemas.microsoft.com/office/drawing/2014/main" id="{99223FB4-04E7-4EC0-8CB3-B0D29B0D8D41}"/>
              </a:ext>
            </a:extLst>
          </p:cNvPr>
          <p:cNvSpPr txBox="1"/>
          <p:nvPr/>
        </p:nvSpPr>
        <p:spPr>
          <a:xfrm>
            <a:off x="838200" y="463463"/>
            <a:ext cx="10222282" cy="769441"/>
          </a:xfrm>
          <a:prstGeom prst="rect">
            <a:avLst/>
          </a:prstGeom>
          <a:noFill/>
        </p:spPr>
        <p:txBody>
          <a:bodyPr wrap="square" lIns="91440" tIns="45720" rIns="91440" bIns="45720" rtlCol="0" anchor="t">
            <a:spAutoFit/>
          </a:bodyPr>
          <a:lstStyle/>
          <a:p>
            <a:r>
              <a:rPr lang="en-US" sz="4400" dirty="0">
                <a:latin typeface="+mj-lt"/>
                <a:ea typeface="+mj-lt"/>
                <a:cs typeface="+mj-lt"/>
              </a:rPr>
              <a:t>Instructions</a:t>
            </a:r>
          </a:p>
        </p:txBody>
      </p:sp>
      <p:pic>
        <p:nvPicPr>
          <p:cNvPr id="5" name="Picture 4">
            <a:extLst>
              <a:ext uri="{FF2B5EF4-FFF2-40B4-BE49-F238E27FC236}">
                <a16:creationId xmlns:a16="http://schemas.microsoft.com/office/drawing/2014/main" id="{D233A7D5-89D6-4B27-8152-31E49F72293A}"/>
              </a:ext>
            </a:extLst>
          </p:cNvPr>
          <p:cNvPicPr>
            <a:picLocks noChangeAspect="1"/>
          </p:cNvPicPr>
          <p:nvPr/>
        </p:nvPicPr>
        <p:blipFill>
          <a:blip r:embed="rId3"/>
          <a:stretch>
            <a:fillRect/>
          </a:stretch>
        </p:blipFill>
        <p:spPr>
          <a:xfrm>
            <a:off x="7712866" y="338204"/>
            <a:ext cx="4339372" cy="2430048"/>
          </a:xfrm>
          <a:prstGeom prst="rect">
            <a:avLst/>
          </a:prstGeom>
        </p:spPr>
      </p:pic>
    </p:spTree>
    <p:extLst>
      <p:ext uri="{BB962C8B-B14F-4D97-AF65-F5344CB8AC3E}">
        <p14:creationId xmlns:p14="http://schemas.microsoft.com/office/powerpoint/2010/main" val="30154722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C11E43-61D5-486D-8203-BD89CD8C5C5E}"/>
              </a:ext>
            </a:extLst>
          </p:cNvPr>
          <p:cNvSpPr txBox="1"/>
          <p:nvPr/>
        </p:nvSpPr>
        <p:spPr>
          <a:xfrm>
            <a:off x="365273" y="2483726"/>
            <a:ext cx="1171467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If you have Zoom and enough adult support, use breakout rooms for smaller groups to work on the experiment. If not, ask the girls to pay attention to what you do and follow along. Once you add dish detergent to milk, the reaction will happen fast. Ask girls to focus on the milk and the reaction. * </a:t>
            </a:r>
            <a:r>
              <a:rPr lang="en-US" sz="2400" dirty="0">
                <a:solidFill>
                  <a:srgbClr val="00B050"/>
                </a:solidFill>
              </a:rPr>
              <a:t>More leading questions in ‘Notes’. </a:t>
            </a:r>
          </a:p>
        </p:txBody>
      </p:sp>
    </p:spTree>
    <p:extLst>
      <p:ext uri="{BB962C8B-B14F-4D97-AF65-F5344CB8AC3E}">
        <p14:creationId xmlns:p14="http://schemas.microsoft.com/office/powerpoint/2010/main" val="10398607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1ABF-9366-41FE-BED2-87AD6E3400BE}"/>
              </a:ext>
            </a:extLst>
          </p:cNvPr>
          <p:cNvSpPr>
            <a:spLocks noGrp="1"/>
          </p:cNvSpPr>
          <p:nvPr>
            <p:ph type="title"/>
          </p:nvPr>
        </p:nvSpPr>
        <p:spPr>
          <a:xfrm>
            <a:off x="838200" y="186995"/>
            <a:ext cx="10515600" cy="1325563"/>
          </a:xfrm>
        </p:spPr>
        <p:txBody>
          <a:bodyPr/>
          <a:lstStyle/>
          <a:p>
            <a:pPr algn="ctr"/>
            <a:r>
              <a:rPr lang="en-US" dirty="0">
                <a:ea typeface="+mj-lt"/>
                <a:cs typeface="+mj-lt"/>
              </a:rPr>
              <a:t>Virtual Activity</a:t>
            </a:r>
            <a:r>
              <a:rPr lang="en-US" dirty="0"/>
              <a:t>: </a:t>
            </a:r>
            <a:r>
              <a:rPr lang="en-US" dirty="0">
                <a:ea typeface="+mj-lt"/>
                <a:cs typeface="+mj-lt"/>
              </a:rPr>
              <a:t>Leaf Man</a:t>
            </a:r>
          </a:p>
        </p:txBody>
      </p:sp>
      <p:pic>
        <p:nvPicPr>
          <p:cNvPr id="4" name="Picture 4" descr="A picture containing text, tree&#10;&#10;Description automatically generated">
            <a:extLst>
              <a:ext uri="{FF2B5EF4-FFF2-40B4-BE49-F238E27FC236}">
                <a16:creationId xmlns:a16="http://schemas.microsoft.com/office/drawing/2014/main" id="{7FB52705-3DA8-4E5F-84EB-5D7A89010475}"/>
              </a:ext>
            </a:extLst>
          </p:cNvPr>
          <p:cNvPicPr>
            <a:picLocks noGrp="1" noChangeAspect="1"/>
          </p:cNvPicPr>
          <p:nvPr>
            <p:ph idx="1"/>
          </p:nvPr>
        </p:nvPicPr>
        <p:blipFill>
          <a:blip r:embed="rId3"/>
          <a:stretch>
            <a:fillRect/>
          </a:stretch>
        </p:blipFill>
        <p:spPr>
          <a:xfrm>
            <a:off x="3571103" y="1541420"/>
            <a:ext cx="5282258" cy="3825083"/>
          </a:xfrm>
        </p:spPr>
      </p:pic>
      <p:pic>
        <p:nvPicPr>
          <p:cNvPr id="3" name="Picture 2" descr="A close up of a logo&#10;&#10;Description automatically generated">
            <a:extLst>
              <a:ext uri="{FF2B5EF4-FFF2-40B4-BE49-F238E27FC236}">
                <a16:creationId xmlns:a16="http://schemas.microsoft.com/office/drawing/2014/main" id="{67344D51-5BED-4253-943C-1076F8467BE1}"/>
              </a:ext>
            </a:extLst>
          </p:cNvPr>
          <p:cNvPicPr>
            <a:picLocks noChangeAspect="1"/>
          </p:cNvPicPr>
          <p:nvPr/>
        </p:nvPicPr>
        <p:blipFill>
          <a:blip r:embed="rId4"/>
          <a:stretch>
            <a:fillRect/>
          </a:stretch>
        </p:blipFill>
        <p:spPr>
          <a:xfrm>
            <a:off x="178" y="-3838"/>
            <a:ext cx="1447800" cy="1352550"/>
          </a:xfrm>
          <a:prstGeom prst="rect">
            <a:avLst/>
          </a:prstGeom>
        </p:spPr>
      </p:pic>
      <p:sp>
        <p:nvSpPr>
          <p:cNvPr id="5" name="TextBox 4">
            <a:extLst>
              <a:ext uri="{FF2B5EF4-FFF2-40B4-BE49-F238E27FC236}">
                <a16:creationId xmlns:a16="http://schemas.microsoft.com/office/drawing/2014/main" id="{7827DAC6-A39E-4336-8DB1-F2A158735728}"/>
              </a:ext>
            </a:extLst>
          </p:cNvPr>
          <p:cNvSpPr txBox="1"/>
          <p:nvPr/>
        </p:nvSpPr>
        <p:spPr>
          <a:xfrm>
            <a:off x="4208224" y="5770623"/>
            <a:ext cx="44909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 </a:t>
            </a:r>
            <a:r>
              <a:rPr lang="en-US" sz="2400" dirty="0">
                <a:solidFill>
                  <a:srgbClr val="00B050"/>
                </a:solidFill>
              </a:rPr>
              <a:t>Activity information in ‘Notes’. </a:t>
            </a:r>
          </a:p>
        </p:txBody>
      </p:sp>
    </p:spTree>
    <p:extLst>
      <p:ext uri="{BB962C8B-B14F-4D97-AF65-F5344CB8AC3E}">
        <p14:creationId xmlns:p14="http://schemas.microsoft.com/office/powerpoint/2010/main" val="39359417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DDAA3-0213-499A-955D-BFA977EA5E7C}"/>
              </a:ext>
            </a:extLst>
          </p:cNvPr>
          <p:cNvSpPr>
            <a:spLocks noGrp="1"/>
          </p:cNvSpPr>
          <p:nvPr>
            <p:ph type="title"/>
          </p:nvPr>
        </p:nvSpPr>
        <p:spPr>
          <a:xfrm>
            <a:off x="909452" y="139494"/>
            <a:ext cx="10515600" cy="1325563"/>
          </a:xfrm>
        </p:spPr>
        <p:txBody>
          <a:bodyPr/>
          <a:lstStyle/>
          <a:p>
            <a:pPr algn="ctr"/>
            <a:r>
              <a:rPr lang="en-US" dirty="0">
                <a:ea typeface="+mj-lt"/>
                <a:cs typeface="+mj-lt"/>
              </a:rPr>
              <a:t>Virtual Activity: Make Sit-upons</a:t>
            </a:r>
          </a:p>
        </p:txBody>
      </p:sp>
      <p:pic>
        <p:nvPicPr>
          <p:cNvPr id="5" name="Picture 4" descr="A close up of a logo&#10;&#10;Description automatically generated">
            <a:extLst>
              <a:ext uri="{FF2B5EF4-FFF2-40B4-BE49-F238E27FC236}">
                <a16:creationId xmlns:a16="http://schemas.microsoft.com/office/drawing/2014/main" id="{394BA1D4-4FFF-41FB-B613-9B6792DBC8CF}"/>
              </a:ext>
            </a:extLst>
          </p:cNvPr>
          <p:cNvPicPr>
            <a:picLocks noChangeAspect="1"/>
          </p:cNvPicPr>
          <p:nvPr/>
        </p:nvPicPr>
        <p:blipFill>
          <a:blip r:embed="rId3"/>
          <a:stretch>
            <a:fillRect/>
          </a:stretch>
        </p:blipFill>
        <p:spPr>
          <a:xfrm>
            <a:off x="178" y="-3838"/>
            <a:ext cx="1447800" cy="1352550"/>
          </a:xfrm>
          <a:prstGeom prst="rect">
            <a:avLst/>
          </a:prstGeom>
        </p:spPr>
      </p:pic>
      <p:pic>
        <p:nvPicPr>
          <p:cNvPr id="7" name="Picture 7" descr="A group of people posing for the camera&#10;&#10;Description automatically generated">
            <a:extLst>
              <a:ext uri="{FF2B5EF4-FFF2-40B4-BE49-F238E27FC236}">
                <a16:creationId xmlns:a16="http://schemas.microsoft.com/office/drawing/2014/main" id="{8938C558-86C7-4E54-9A3F-B9EC8B76984F}"/>
              </a:ext>
            </a:extLst>
          </p:cNvPr>
          <p:cNvPicPr>
            <a:picLocks noChangeAspect="1"/>
          </p:cNvPicPr>
          <p:nvPr/>
        </p:nvPicPr>
        <p:blipFill>
          <a:blip r:embed="rId4"/>
          <a:stretch>
            <a:fillRect/>
          </a:stretch>
        </p:blipFill>
        <p:spPr>
          <a:xfrm>
            <a:off x="3880022" y="1368617"/>
            <a:ext cx="4675740" cy="3504070"/>
          </a:xfrm>
          <a:prstGeom prst="rect">
            <a:avLst/>
          </a:prstGeom>
        </p:spPr>
      </p:pic>
      <p:sp>
        <p:nvSpPr>
          <p:cNvPr id="3" name="Rectangle 2">
            <a:extLst>
              <a:ext uri="{FF2B5EF4-FFF2-40B4-BE49-F238E27FC236}">
                <a16:creationId xmlns:a16="http://schemas.microsoft.com/office/drawing/2014/main" id="{603BA952-A79D-4657-87A4-11BDDF4B5161}"/>
              </a:ext>
            </a:extLst>
          </p:cNvPr>
          <p:cNvSpPr/>
          <p:nvPr/>
        </p:nvSpPr>
        <p:spPr>
          <a:xfrm>
            <a:off x="766119" y="5103674"/>
            <a:ext cx="11640065" cy="1754326"/>
          </a:xfrm>
          <a:prstGeom prst="rect">
            <a:avLst/>
          </a:prstGeom>
        </p:spPr>
        <p:txBody>
          <a:bodyPr wrap="square">
            <a:spAutoFit/>
          </a:bodyPr>
          <a:lstStyle/>
          <a:p>
            <a:r>
              <a:rPr lang="en-US" dirty="0">
                <a:cs typeface="Calibri"/>
              </a:rPr>
              <a:t>Info on Sit-upons from Girl Scouts of Utah:</a:t>
            </a:r>
          </a:p>
          <a:p>
            <a:r>
              <a:rPr lang="en-US" dirty="0">
                <a:hlinkClick r:id="rId5"/>
              </a:rPr>
              <a:t>https://www.gsutah.org/content/dam/girlscouts-gsutah/documents/Sit_Upons_Short_and_Snappy.pdf</a:t>
            </a:r>
            <a:endParaRPr lang="en-US" dirty="0">
              <a:cs typeface="Calibri"/>
              <a:hlinkClick r:id="rId5"/>
            </a:endParaRPr>
          </a:p>
          <a:p>
            <a:endParaRPr lang="en-US" dirty="0">
              <a:cs typeface="Calibri"/>
            </a:endParaRPr>
          </a:p>
          <a:p>
            <a:r>
              <a:rPr lang="en-US" dirty="0">
                <a:cs typeface="Calibri"/>
              </a:rPr>
              <a:t>Instructions and supplies for Sit-upons:</a:t>
            </a:r>
          </a:p>
          <a:p>
            <a:r>
              <a:rPr lang="en-US" dirty="0">
                <a:hlinkClick r:id="rId6"/>
              </a:rPr>
              <a:t>http://troop1138.blogspot.com/2014/05/sit-upons.html</a:t>
            </a:r>
            <a:endParaRPr lang="en-US" dirty="0">
              <a:cs typeface="Calibri"/>
              <a:hlinkClick r:id="rId6"/>
            </a:endParaRPr>
          </a:p>
          <a:p>
            <a:endParaRPr lang="en-US" dirty="0">
              <a:cs typeface="Calibri"/>
            </a:endParaRPr>
          </a:p>
        </p:txBody>
      </p:sp>
    </p:spTree>
    <p:extLst>
      <p:ext uri="{BB962C8B-B14F-4D97-AF65-F5344CB8AC3E}">
        <p14:creationId xmlns:p14="http://schemas.microsoft.com/office/powerpoint/2010/main" val="16906734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015A378-D7A9-4238-A2D4-39730DC69D36}"/>
              </a:ext>
            </a:extLst>
          </p:cNvPr>
          <p:cNvGrpSpPr/>
          <p:nvPr/>
        </p:nvGrpSpPr>
        <p:grpSpPr>
          <a:xfrm>
            <a:off x="139700" y="330293"/>
            <a:ext cx="4830128" cy="1879506"/>
            <a:chOff x="139700" y="330293"/>
            <a:chExt cx="4830128" cy="1879506"/>
          </a:xfrm>
        </p:grpSpPr>
        <p:pic>
          <p:nvPicPr>
            <p:cNvPr id="7" name="Picture 6">
              <a:extLst>
                <a:ext uri="{FF2B5EF4-FFF2-40B4-BE49-F238E27FC236}">
                  <a16:creationId xmlns:a16="http://schemas.microsoft.com/office/drawing/2014/main" id="{38723394-07A3-431E-9BC9-26B75F115CA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flipH="1">
              <a:off x="139700" y="1437709"/>
              <a:ext cx="1479550" cy="772090"/>
            </a:xfrm>
            <a:prstGeom prst="rect">
              <a:avLst/>
            </a:prstGeom>
          </p:spPr>
        </p:pic>
        <p:pic>
          <p:nvPicPr>
            <p:cNvPr id="8" name="Picture 7">
              <a:extLst>
                <a:ext uri="{FF2B5EF4-FFF2-40B4-BE49-F238E27FC236}">
                  <a16:creationId xmlns:a16="http://schemas.microsoft.com/office/drawing/2014/main" id="{4CD04738-2DCD-4E18-974A-F71B808DE09F}"/>
                </a:ext>
              </a:extLst>
            </p:cNvPr>
            <p:cNvPicPr>
              <a:picLocks noChangeAspect="1"/>
            </p:cNvPicPr>
            <p:nvPr/>
          </p:nvPicPr>
          <p:blipFill>
            <a:blip r:embed="rId7"/>
            <a:stretch>
              <a:fillRect/>
            </a:stretch>
          </p:blipFill>
          <p:spPr>
            <a:xfrm>
              <a:off x="2006916" y="330293"/>
              <a:ext cx="1481456" cy="768163"/>
            </a:xfrm>
            <a:prstGeom prst="rect">
              <a:avLst/>
            </a:prstGeom>
          </p:spPr>
        </p:pic>
        <p:pic>
          <p:nvPicPr>
            <p:cNvPr id="9" name="Picture 8">
              <a:extLst>
                <a:ext uri="{FF2B5EF4-FFF2-40B4-BE49-F238E27FC236}">
                  <a16:creationId xmlns:a16="http://schemas.microsoft.com/office/drawing/2014/main" id="{2004C6AA-192E-4F99-AE68-10A554B3195F}"/>
                </a:ext>
              </a:extLst>
            </p:cNvPr>
            <p:cNvPicPr>
              <a:picLocks noChangeAspect="1"/>
            </p:cNvPicPr>
            <p:nvPr/>
          </p:nvPicPr>
          <p:blipFill>
            <a:blip r:embed="rId7"/>
            <a:stretch>
              <a:fillRect/>
            </a:stretch>
          </p:blipFill>
          <p:spPr>
            <a:xfrm>
              <a:off x="3488372" y="1437709"/>
              <a:ext cx="1481456" cy="768163"/>
            </a:xfrm>
            <a:prstGeom prst="rect">
              <a:avLst/>
            </a:prstGeom>
          </p:spPr>
        </p:pic>
      </p:grpSp>
      <p:pic>
        <p:nvPicPr>
          <p:cNvPr id="14" name="Picture 13">
            <a:extLst>
              <a:ext uri="{FF2B5EF4-FFF2-40B4-BE49-F238E27FC236}">
                <a16:creationId xmlns:a16="http://schemas.microsoft.com/office/drawing/2014/main" id="{27EC0013-4986-4F61-9913-122F64EBA215}"/>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234945" y="3239066"/>
            <a:ext cx="904875" cy="2181225"/>
          </a:xfrm>
          <a:prstGeom prst="rect">
            <a:avLst/>
          </a:prstGeom>
        </p:spPr>
      </p:pic>
      <p:pic>
        <p:nvPicPr>
          <p:cNvPr id="17" name="Picture 16">
            <a:extLst>
              <a:ext uri="{FF2B5EF4-FFF2-40B4-BE49-F238E27FC236}">
                <a16:creationId xmlns:a16="http://schemas.microsoft.com/office/drawing/2014/main" id="{807929D8-BAD4-4DA1-AA70-82636B8370E4}"/>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743269" y="203719"/>
            <a:ext cx="2119604" cy="2119604"/>
          </a:xfrm>
          <a:prstGeom prst="rect">
            <a:avLst/>
          </a:prstGeom>
        </p:spPr>
      </p:pic>
      <p:pic>
        <p:nvPicPr>
          <p:cNvPr id="19" name="Picture 18">
            <a:extLst>
              <a:ext uri="{FF2B5EF4-FFF2-40B4-BE49-F238E27FC236}">
                <a16:creationId xmlns:a16="http://schemas.microsoft.com/office/drawing/2014/main" id="{36799695-B89A-4D12-9E43-77792943334D}"/>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683467" y="3239066"/>
            <a:ext cx="2119604" cy="2119604"/>
          </a:xfrm>
          <a:prstGeom prst="rect">
            <a:avLst/>
          </a:prstGeom>
        </p:spPr>
      </p:pic>
      <p:grpSp>
        <p:nvGrpSpPr>
          <p:cNvPr id="26" name="Group 25">
            <a:extLst>
              <a:ext uri="{FF2B5EF4-FFF2-40B4-BE49-F238E27FC236}">
                <a16:creationId xmlns:a16="http://schemas.microsoft.com/office/drawing/2014/main" id="{15B198A0-55B2-4EF0-B1C8-59F76B28CDAB}"/>
              </a:ext>
            </a:extLst>
          </p:cNvPr>
          <p:cNvGrpSpPr/>
          <p:nvPr/>
        </p:nvGrpSpPr>
        <p:grpSpPr>
          <a:xfrm>
            <a:off x="8878853" y="1927297"/>
            <a:ext cx="904875" cy="3624417"/>
            <a:chOff x="6648837" y="2169893"/>
            <a:chExt cx="904875" cy="3624417"/>
          </a:xfrm>
        </p:grpSpPr>
        <p:sp>
          <p:nvSpPr>
            <p:cNvPr id="25" name="Rectangle: Rounded Corners 24">
              <a:extLst>
                <a:ext uri="{FF2B5EF4-FFF2-40B4-BE49-F238E27FC236}">
                  <a16:creationId xmlns:a16="http://schemas.microsoft.com/office/drawing/2014/main" id="{C9254C7F-A4CF-44DB-9989-028E71680A01}"/>
                </a:ext>
              </a:extLst>
            </p:cNvPr>
            <p:cNvSpPr/>
            <p:nvPr/>
          </p:nvSpPr>
          <p:spPr>
            <a:xfrm>
              <a:off x="6983426" y="3906205"/>
              <a:ext cx="235696" cy="1888105"/>
            </a:xfrm>
            <a:prstGeom prst="roundRect">
              <a:avLst/>
            </a:prstGeom>
            <a:solidFill>
              <a:schemeClr val="bg1">
                <a:lumMod val="65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7F011B5C-71F8-42C4-AC25-D4227B4A2B9A}"/>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6648837" y="2169893"/>
              <a:ext cx="904875" cy="1809749"/>
            </a:xfrm>
            <a:prstGeom prst="rect">
              <a:avLst/>
            </a:prstGeom>
          </p:spPr>
        </p:pic>
      </p:grpSp>
      <p:pic>
        <p:nvPicPr>
          <p:cNvPr id="34" name="Picture 33">
            <a:extLst>
              <a:ext uri="{FF2B5EF4-FFF2-40B4-BE49-F238E27FC236}">
                <a16:creationId xmlns:a16="http://schemas.microsoft.com/office/drawing/2014/main" id="{0D764BCC-56A7-4A73-96F7-F46C2E28035F}"/>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8136570" y="2410418"/>
            <a:ext cx="2506382" cy="2506382"/>
          </a:xfrm>
          <a:prstGeom prst="rect">
            <a:avLst/>
          </a:prstGeom>
        </p:spPr>
      </p:pic>
      <p:pic>
        <p:nvPicPr>
          <p:cNvPr id="37" name="Picture 36">
            <a:extLst>
              <a:ext uri="{FF2B5EF4-FFF2-40B4-BE49-F238E27FC236}">
                <a16:creationId xmlns:a16="http://schemas.microsoft.com/office/drawing/2014/main" id="{FC3D71A0-DC4D-4C87-A44D-B42C74D310EA}"/>
              </a:ext>
            </a:extLst>
          </p:cNvPr>
          <p:cNvPicPr>
            <a:picLocks noChangeAspect="1"/>
          </p:cNvPicPr>
          <p:nvPr/>
        </p:nvPicPr>
        <p:blipFill>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4975318" y="3051009"/>
            <a:ext cx="1801603" cy="1957599"/>
          </a:xfrm>
          <a:prstGeom prst="rect">
            <a:avLst/>
          </a:prstGeom>
        </p:spPr>
      </p:pic>
      <p:pic>
        <p:nvPicPr>
          <p:cNvPr id="38" name="Picture 37">
            <a:extLst>
              <a:ext uri="{FF2B5EF4-FFF2-40B4-BE49-F238E27FC236}">
                <a16:creationId xmlns:a16="http://schemas.microsoft.com/office/drawing/2014/main" id="{52147F30-ACC2-452E-BB57-B142951AEC91}"/>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4969828" y="2797196"/>
            <a:ext cx="2119604" cy="2119604"/>
          </a:xfrm>
          <a:prstGeom prst="rect">
            <a:avLst/>
          </a:prstGeom>
        </p:spPr>
      </p:pic>
      <p:sp>
        <p:nvSpPr>
          <p:cNvPr id="52" name="TextBox 51">
            <a:extLst>
              <a:ext uri="{FF2B5EF4-FFF2-40B4-BE49-F238E27FC236}">
                <a16:creationId xmlns:a16="http://schemas.microsoft.com/office/drawing/2014/main" id="{C378BE53-3464-4CEC-ABDB-E082556AB11C}"/>
              </a:ext>
            </a:extLst>
          </p:cNvPr>
          <p:cNvSpPr txBox="1"/>
          <p:nvPr/>
        </p:nvSpPr>
        <p:spPr>
          <a:xfrm rot="18889560">
            <a:off x="8937281" y="6578387"/>
            <a:ext cx="113984" cy="6463308"/>
          </a:xfrm>
          <a:prstGeom prst="rect">
            <a:avLst/>
          </a:prstGeom>
          <a:noFill/>
        </p:spPr>
        <p:txBody>
          <a:bodyPr wrap="square" rtlCol="0">
            <a:spAutoFit/>
          </a:bodyPr>
          <a:lstStyle/>
          <a:p>
            <a:r>
              <a:rPr lang="en-US" sz="900">
                <a:hlinkClick r:id="rId18" tooltip="http://www.pngall.com/water-bottle-png"/>
              </a:rPr>
              <a:t>This Photo</a:t>
            </a:r>
            <a:r>
              <a:rPr lang="en-US" sz="900"/>
              <a:t> by Unknown Author is licensed under </a:t>
            </a:r>
            <a:r>
              <a:rPr lang="en-US" sz="900">
                <a:hlinkClick r:id="rId19" tooltip="https://creativecommons.org/licenses/by-nc/3.0/"/>
              </a:rPr>
              <a:t>CC BY-NC</a:t>
            </a:r>
            <a:endParaRPr lang="en-US" sz="900"/>
          </a:p>
        </p:txBody>
      </p:sp>
      <p:grpSp>
        <p:nvGrpSpPr>
          <p:cNvPr id="57" name="Group 56">
            <a:extLst>
              <a:ext uri="{FF2B5EF4-FFF2-40B4-BE49-F238E27FC236}">
                <a16:creationId xmlns:a16="http://schemas.microsoft.com/office/drawing/2014/main" id="{2ECC82A2-6E84-424E-8B47-E1ADF741EAC7}"/>
              </a:ext>
            </a:extLst>
          </p:cNvPr>
          <p:cNvGrpSpPr/>
          <p:nvPr/>
        </p:nvGrpSpPr>
        <p:grpSpPr>
          <a:xfrm>
            <a:off x="6776921" y="5532307"/>
            <a:ext cx="2893373" cy="1161721"/>
            <a:chOff x="8178830" y="5628843"/>
            <a:chExt cx="2893373" cy="1161721"/>
          </a:xfrm>
        </p:grpSpPr>
        <p:pic>
          <p:nvPicPr>
            <p:cNvPr id="40" name="Picture 39">
              <a:extLst>
                <a:ext uri="{FF2B5EF4-FFF2-40B4-BE49-F238E27FC236}">
                  <a16:creationId xmlns:a16="http://schemas.microsoft.com/office/drawing/2014/main" id="{2416442C-78BE-4D65-857F-B9810C6E5354}"/>
                </a:ext>
              </a:extLst>
            </p:cNvPr>
            <p:cNvPicPr>
              <a:picLocks noChangeAspect="1"/>
            </p:cNvPicPr>
            <p:nvPr/>
          </p:nvPicPr>
          <p:blipFill>
            <a:blip r:embed="rId20">
              <a:extLst>
                <a:ext uri="{28A0092B-C50C-407E-A947-70E740481C1C}">
                  <a14:useLocalDpi xmlns:a14="http://schemas.microsoft.com/office/drawing/2010/main" val="0"/>
                </a:ext>
                <a:ext uri="{837473B0-CC2E-450A-ABE3-18F120FF3D39}">
                  <a1611:picAttrSrcUrl xmlns:a1611="http://schemas.microsoft.com/office/drawing/2016/11/main" r:id="rId21"/>
                </a:ext>
              </a:extLst>
            </a:blip>
            <a:stretch>
              <a:fillRect/>
            </a:stretch>
          </p:blipFill>
          <p:spPr>
            <a:xfrm rot="3102966">
              <a:off x="9676242" y="5671162"/>
              <a:ext cx="681135" cy="681135"/>
            </a:xfrm>
            <a:prstGeom prst="rect">
              <a:avLst/>
            </a:prstGeom>
          </p:spPr>
        </p:pic>
        <p:pic>
          <p:nvPicPr>
            <p:cNvPr id="43" name="Picture 42">
              <a:extLst>
                <a:ext uri="{FF2B5EF4-FFF2-40B4-BE49-F238E27FC236}">
                  <a16:creationId xmlns:a16="http://schemas.microsoft.com/office/drawing/2014/main" id="{D6A6F86B-AB55-4676-8358-AF56FB9E10E3}"/>
                </a:ext>
              </a:extLst>
            </p:cNvPr>
            <p:cNvPicPr>
              <a:picLocks noChangeAspect="1"/>
            </p:cNvPicPr>
            <p:nvPr/>
          </p:nvPicPr>
          <p:blipFill>
            <a:blip r:embed="rId22">
              <a:extLst>
                <a:ext uri="{28A0092B-C50C-407E-A947-70E740481C1C}">
                  <a14:useLocalDpi xmlns:a14="http://schemas.microsoft.com/office/drawing/2010/main" val="0"/>
                </a:ext>
                <a:ext uri="{837473B0-CC2E-450A-ABE3-18F120FF3D39}">
                  <a1611:picAttrSrcUrl xmlns:a1611="http://schemas.microsoft.com/office/drawing/2016/11/main" r:id="rId23"/>
                </a:ext>
              </a:extLst>
            </a:blip>
            <a:stretch>
              <a:fillRect/>
            </a:stretch>
          </p:blipFill>
          <p:spPr>
            <a:xfrm>
              <a:off x="9573812" y="6305370"/>
              <a:ext cx="485194" cy="485194"/>
            </a:xfrm>
            <a:prstGeom prst="rect">
              <a:avLst/>
            </a:prstGeom>
          </p:spPr>
        </p:pic>
        <p:pic>
          <p:nvPicPr>
            <p:cNvPr id="45" name="Picture 44">
              <a:extLst>
                <a:ext uri="{FF2B5EF4-FFF2-40B4-BE49-F238E27FC236}">
                  <a16:creationId xmlns:a16="http://schemas.microsoft.com/office/drawing/2014/main" id="{CCCA4860-D149-4B5B-9C9D-09987B3626EF}"/>
                </a:ext>
              </a:extLst>
            </p:cNvPr>
            <p:cNvPicPr>
              <a:picLocks noChangeAspect="1"/>
            </p:cNvPicPr>
            <p:nvPr/>
          </p:nvPicPr>
          <p:blipFill>
            <a:blip r:embed="rId24"/>
            <a:stretch>
              <a:fillRect/>
            </a:stretch>
          </p:blipFill>
          <p:spPr>
            <a:xfrm>
              <a:off x="10584481" y="5814849"/>
              <a:ext cx="487722" cy="481626"/>
            </a:xfrm>
            <a:prstGeom prst="rect">
              <a:avLst/>
            </a:prstGeom>
          </p:spPr>
        </p:pic>
        <p:pic>
          <p:nvPicPr>
            <p:cNvPr id="46" name="Picture 45">
              <a:extLst>
                <a:ext uri="{FF2B5EF4-FFF2-40B4-BE49-F238E27FC236}">
                  <a16:creationId xmlns:a16="http://schemas.microsoft.com/office/drawing/2014/main" id="{4652E90C-3323-441B-8FBD-64C38F5056AF}"/>
                </a:ext>
              </a:extLst>
            </p:cNvPr>
            <p:cNvPicPr>
              <a:picLocks noChangeAspect="1"/>
            </p:cNvPicPr>
            <p:nvPr/>
          </p:nvPicPr>
          <p:blipFill>
            <a:blip r:embed="rId24"/>
            <a:stretch>
              <a:fillRect/>
            </a:stretch>
          </p:blipFill>
          <p:spPr>
            <a:xfrm>
              <a:off x="9197921" y="5628843"/>
              <a:ext cx="487722" cy="481626"/>
            </a:xfrm>
            <a:prstGeom prst="rect">
              <a:avLst/>
            </a:prstGeom>
          </p:spPr>
        </p:pic>
        <p:pic>
          <p:nvPicPr>
            <p:cNvPr id="51" name="Picture 50">
              <a:extLst>
                <a:ext uri="{FF2B5EF4-FFF2-40B4-BE49-F238E27FC236}">
                  <a16:creationId xmlns:a16="http://schemas.microsoft.com/office/drawing/2014/main" id="{F6C9EC45-CD3A-4783-BCAA-D528031CB860}"/>
                </a:ext>
              </a:extLst>
            </p:cNvPr>
            <p:cNvPicPr>
              <a:picLocks noChangeAspect="1"/>
            </p:cNvPicPr>
            <p:nvPr/>
          </p:nvPicPr>
          <p:blipFill>
            <a:blip r:embed="rId25">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rot="18889560">
              <a:off x="9065176" y="5925576"/>
              <a:ext cx="265491" cy="746263"/>
            </a:xfrm>
            <a:prstGeom prst="rect">
              <a:avLst/>
            </a:prstGeom>
          </p:spPr>
        </p:pic>
        <p:pic>
          <p:nvPicPr>
            <p:cNvPr id="54" name="Picture 53">
              <a:extLst>
                <a:ext uri="{FF2B5EF4-FFF2-40B4-BE49-F238E27FC236}">
                  <a16:creationId xmlns:a16="http://schemas.microsoft.com/office/drawing/2014/main" id="{EFF21121-D90A-4898-A127-B05B984B158F}"/>
                </a:ext>
              </a:extLst>
            </p:cNvPr>
            <p:cNvPicPr>
              <a:picLocks noChangeAspect="1"/>
            </p:cNvPicPr>
            <p:nvPr/>
          </p:nvPicPr>
          <p:blipFill>
            <a:blip r:embed="rId25">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rot="4553743">
              <a:off x="10401845" y="6055149"/>
              <a:ext cx="265491" cy="746263"/>
            </a:xfrm>
            <a:prstGeom prst="rect">
              <a:avLst/>
            </a:prstGeom>
          </p:spPr>
        </p:pic>
        <p:pic>
          <p:nvPicPr>
            <p:cNvPr id="56" name="Picture 55">
              <a:extLst>
                <a:ext uri="{FF2B5EF4-FFF2-40B4-BE49-F238E27FC236}">
                  <a16:creationId xmlns:a16="http://schemas.microsoft.com/office/drawing/2014/main" id="{61B39004-1431-4948-9B95-F78E235AB724}"/>
                </a:ext>
              </a:extLst>
            </p:cNvPr>
            <p:cNvPicPr>
              <a:picLocks noChangeAspect="1"/>
            </p:cNvPicPr>
            <p:nvPr/>
          </p:nvPicPr>
          <p:blipFill>
            <a:blip r:embed="rId26">
              <a:extLst>
                <a:ext uri="{28A0092B-C50C-407E-A947-70E740481C1C}">
                  <a14:useLocalDpi xmlns:a14="http://schemas.microsoft.com/office/drawing/2010/main" val="0"/>
                </a:ext>
                <a:ext uri="{837473B0-CC2E-450A-ABE3-18F120FF3D39}">
                  <a1611:picAttrSrcUrl xmlns:a1611="http://schemas.microsoft.com/office/drawing/2016/11/main" r:id="rId27"/>
                </a:ext>
              </a:extLst>
            </a:blip>
            <a:stretch>
              <a:fillRect/>
            </a:stretch>
          </p:blipFill>
          <p:spPr>
            <a:xfrm rot="17356843">
              <a:off x="8230538" y="6070303"/>
              <a:ext cx="612537" cy="715953"/>
            </a:xfrm>
            <a:prstGeom prst="rect">
              <a:avLst/>
            </a:prstGeom>
          </p:spPr>
        </p:pic>
      </p:grpSp>
      <p:pic>
        <p:nvPicPr>
          <p:cNvPr id="58" name="Picture 57">
            <a:extLst>
              <a:ext uri="{FF2B5EF4-FFF2-40B4-BE49-F238E27FC236}">
                <a16:creationId xmlns:a16="http://schemas.microsoft.com/office/drawing/2014/main" id="{6EA99885-B3FD-4FBC-B7A1-8DE8624A37BC}"/>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6987536" y="4334277"/>
            <a:ext cx="2506382" cy="2506382"/>
          </a:xfrm>
          <a:prstGeom prst="rect">
            <a:avLst/>
          </a:prstGeom>
        </p:spPr>
      </p:pic>
      <p:pic>
        <p:nvPicPr>
          <p:cNvPr id="60" name="Picture 59">
            <a:extLst>
              <a:ext uri="{FF2B5EF4-FFF2-40B4-BE49-F238E27FC236}">
                <a16:creationId xmlns:a16="http://schemas.microsoft.com/office/drawing/2014/main" id="{FE852249-B896-48C0-921E-00E2CEE28721}"/>
              </a:ext>
            </a:extLst>
          </p:cNvPr>
          <p:cNvPicPr>
            <a:picLocks noChangeAspect="1"/>
          </p:cNvPicPr>
          <p:nvPr/>
        </p:nvPicPr>
        <p:blipFill>
          <a:blip r:embed="rId28">
            <a:extLst>
              <a:ext uri="{28A0092B-C50C-407E-A947-70E740481C1C}">
                <a14:useLocalDpi xmlns:a14="http://schemas.microsoft.com/office/drawing/2010/main" val="0"/>
              </a:ext>
              <a:ext uri="{837473B0-CC2E-450A-ABE3-18F120FF3D39}">
                <a1611:picAttrSrcUrl xmlns:a1611="http://schemas.microsoft.com/office/drawing/2016/11/main" r:id="rId29"/>
              </a:ext>
            </a:extLst>
          </a:blip>
          <a:stretch>
            <a:fillRect/>
          </a:stretch>
        </p:blipFill>
        <p:spPr>
          <a:xfrm flipH="1">
            <a:off x="10355389" y="3869219"/>
            <a:ext cx="1481456" cy="1731523"/>
          </a:xfrm>
          <a:prstGeom prst="rect">
            <a:avLst/>
          </a:prstGeom>
        </p:spPr>
      </p:pic>
      <p:sp>
        <p:nvSpPr>
          <p:cNvPr id="62" name="TextBox 61">
            <a:extLst>
              <a:ext uri="{FF2B5EF4-FFF2-40B4-BE49-F238E27FC236}">
                <a16:creationId xmlns:a16="http://schemas.microsoft.com/office/drawing/2014/main" id="{0606B39D-6141-407C-8A6F-B5BD01F45AF0}"/>
              </a:ext>
            </a:extLst>
          </p:cNvPr>
          <p:cNvSpPr txBox="1"/>
          <p:nvPr/>
        </p:nvSpPr>
        <p:spPr>
          <a:xfrm>
            <a:off x="1724330" y="1563255"/>
            <a:ext cx="8743337" cy="4339650"/>
          </a:xfrm>
          <a:prstGeom prst="rect">
            <a:avLst/>
          </a:prstGeom>
          <a:solidFill>
            <a:schemeClr val="bg1">
              <a:alpha val="47000"/>
            </a:schemeClr>
          </a:solidFill>
        </p:spPr>
        <p:txBody>
          <a:bodyPr wrap="square" rtlCol="0">
            <a:spAutoFit/>
          </a:bodyPr>
          <a:lstStyle/>
          <a:p>
            <a:pPr algn="ctr"/>
            <a:r>
              <a:rPr lang="en-US" sz="13800" dirty="0">
                <a:latin typeface="Trefoil Sans Black" panose="00000900000000000000" pitchFamily="50" charset="0"/>
              </a:rPr>
              <a:t>Great Job!</a:t>
            </a:r>
          </a:p>
        </p:txBody>
      </p:sp>
      <p:pic>
        <p:nvPicPr>
          <p:cNvPr id="63" name="Picture 62">
            <a:extLst>
              <a:ext uri="{FF2B5EF4-FFF2-40B4-BE49-F238E27FC236}">
                <a16:creationId xmlns:a16="http://schemas.microsoft.com/office/drawing/2014/main" id="{1A823E12-C4F9-45C8-BDC5-3588533D6FAA}"/>
              </a:ext>
            </a:extLst>
          </p:cNvPr>
          <p:cNvPicPr>
            <a:picLocks noChangeAspect="1"/>
          </p:cNvPicPr>
          <p:nvPr/>
        </p:nvPicPr>
        <p:blipFill>
          <a:blip r:embed="rId30"/>
          <a:stretch>
            <a:fillRect/>
          </a:stretch>
        </p:blipFill>
        <p:spPr>
          <a:xfrm>
            <a:off x="2560013" y="2420024"/>
            <a:ext cx="7071973" cy="2017951"/>
          </a:xfrm>
          <a:prstGeom prst="rect">
            <a:avLst/>
          </a:prstGeom>
        </p:spPr>
      </p:pic>
    </p:spTree>
    <p:extLst>
      <p:ext uri="{BB962C8B-B14F-4D97-AF65-F5344CB8AC3E}">
        <p14:creationId xmlns:p14="http://schemas.microsoft.com/office/powerpoint/2010/main" val="306511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3"/>
                                        </p:tgtEl>
                                        <p:attrNameLst>
                                          <p:attrName>style.visibility</p:attrName>
                                        </p:attrNameLst>
                                      </p:cBhvr>
                                      <p:to>
                                        <p:strVal val="hidden"/>
                                      </p:to>
                                    </p:set>
                                  </p:childTnLst>
                                </p:cTn>
                              </p:par>
                            </p:childTnLst>
                          </p:cTn>
                        </p:par>
                        <p:par>
                          <p:cTn id="7" fill="hold">
                            <p:stCondLst>
                              <p:cond delay="0"/>
                            </p:stCondLst>
                            <p:childTnLst>
                              <p:par>
                                <p:cTn id="8" presetID="2" presetClass="entr" presetSubtype="8"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7"/>
                                        </p:tgtEl>
                                        <p:attrNameLst>
                                          <p:attrName>style.visibility</p:attrName>
                                        </p:attrNameLst>
                                      </p:cBhvr>
                                      <p:to>
                                        <p:strVal val="hidden"/>
                                      </p:to>
                                    </p:set>
                                  </p:childTnLst>
                                </p:cTn>
                              </p:par>
                            </p:childTnLst>
                          </p:cTn>
                        </p:par>
                        <p:par>
                          <p:cTn id="20" fill="hold">
                            <p:stCondLst>
                              <p:cond delay="0"/>
                            </p:stCondLst>
                            <p:childTnLst>
                              <p:par>
                                <p:cTn id="21" presetID="2" presetClass="exit" presetSubtype="2" fill="hold" nodeType="afterEffect">
                                  <p:stCondLst>
                                    <p:cond delay="0"/>
                                  </p:stCondLst>
                                  <p:childTnLst>
                                    <p:anim calcmode="lin" valueType="num">
                                      <p:cBhvr additive="base">
                                        <p:cTn id="22" dur="500"/>
                                        <p:tgtEl>
                                          <p:spTgt spid="10"/>
                                        </p:tgtEl>
                                        <p:attrNameLst>
                                          <p:attrName>ppt_x</p:attrName>
                                        </p:attrNameLst>
                                      </p:cBhvr>
                                      <p:tavLst>
                                        <p:tav tm="0">
                                          <p:val>
                                            <p:strVal val="ppt_x"/>
                                          </p:val>
                                        </p:tav>
                                        <p:tav tm="100000">
                                          <p:val>
                                            <p:strVal val="1+ppt_w/2"/>
                                          </p:val>
                                        </p:tav>
                                      </p:tavLst>
                                    </p:anim>
                                    <p:anim calcmode="lin" valueType="num">
                                      <p:cBhvr additive="base">
                                        <p:cTn id="23" dur="500"/>
                                        <p:tgtEl>
                                          <p:spTgt spid="10"/>
                                        </p:tgtEl>
                                        <p:attrNameLst>
                                          <p:attrName>ppt_y</p:attrName>
                                        </p:attrNameLst>
                                      </p:cBhvr>
                                      <p:tavLst>
                                        <p:tav tm="0">
                                          <p:val>
                                            <p:strVal val="ppt_y"/>
                                          </p:val>
                                        </p:tav>
                                        <p:tav tm="100000">
                                          <p:val>
                                            <p:strVal val="ppt_y"/>
                                          </p:val>
                                        </p:tav>
                                      </p:tavLst>
                                    </p:anim>
                                    <p:set>
                                      <p:cBhvr>
                                        <p:cTn id="24" dur="1" fill="hold">
                                          <p:stCondLst>
                                            <p:cond delay="499"/>
                                          </p:stCondLst>
                                        </p:cTn>
                                        <p:tgtEl>
                                          <p:spTgt spid="10"/>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9"/>
                                        </p:tgtEl>
                                        <p:attrNameLst>
                                          <p:attrName>style.visibility</p:attrName>
                                        </p:attrNameLst>
                                      </p:cBhvr>
                                      <p:to>
                                        <p:strVal val="hidden"/>
                                      </p:to>
                                    </p:set>
                                  </p:childTnLst>
                                </p:cTn>
                              </p:par>
                            </p:childTnLst>
                          </p:cTn>
                        </p:par>
                        <p:par>
                          <p:cTn id="37" fill="hold">
                            <p:stCondLst>
                              <p:cond delay="0"/>
                            </p:stCondLst>
                            <p:childTnLst>
                              <p:par>
                                <p:cTn id="38" presetID="10" presetClass="exit" presetSubtype="0" fill="hold" nodeType="afterEffect">
                                  <p:stCondLst>
                                    <p:cond delay="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34"/>
                                        </p:tgtEl>
                                        <p:attrNameLst>
                                          <p:attrName>style.visibility</p:attrName>
                                        </p:attrNameLst>
                                      </p:cBhvr>
                                      <p:to>
                                        <p:strVal val="hidden"/>
                                      </p:to>
                                    </p:set>
                                  </p:childTnLst>
                                </p:cTn>
                              </p:par>
                            </p:childTnLst>
                          </p:cTn>
                        </p:par>
                        <p:par>
                          <p:cTn id="53" fill="hold">
                            <p:stCondLst>
                              <p:cond delay="0"/>
                            </p:stCondLst>
                            <p:childTnLst>
                              <p:par>
                                <p:cTn id="54" presetID="10" presetClass="exit" presetSubtype="0" fill="hold" nodeType="afterEffect">
                                  <p:stCondLst>
                                    <p:cond delay="0"/>
                                  </p:stCondLst>
                                  <p:childTnLst>
                                    <p:animEffect transition="out" filter="fade">
                                      <p:cBhvr>
                                        <p:cTn id="55" dur="500"/>
                                        <p:tgtEl>
                                          <p:spTgt spid="26"/>
                                        </p:tgtEl>
                                      </p:cBhvr>
                                    </p:animEffect>
                                    <p:set>
                                      <p:cBhvr>
                                        <p:cTn id="56" dur="1" fill="hold">
                                          <p:stCondLst>
                                            <p:cond delay="499"/>
                                          </p:stCondLst>
                                        </p:cTn>
                                        <p:tgtEl>
                                          <p:spTgt spid="26"/>
                                        </p:tgtEl>
                                        <p:attrNameLst>
                                          <p:attrName>style.visibility</p:attrName>
                                        </p:attrNameLst>
                                      </p:cBhvr>
                                      <p:to>
                                        <p:strVal val="hidden"/>
                                      </p:to>
                                    </p:se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500"/>
                                        <p:tgtEl>
                                          <p:spTgt spid="37"/>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38"/>
                                        </p:tgtEl>
                                        <p:attrNameLst>
                                          <p:attrName>style.visibility</p:attrName>
                                        </p:attrNameLst>
                                      </p:cBhvr>
                                      <p:to>
                                        <p:strVal val="hidden"/>
                                      </p:to>
                                    </p:set>
                                  </p:childTnLst>
                                </p:cTn>
                              </p:par>
                            </p:childTnLst>
                          </p:cTn>
                        </p:par>
                        <p:par>
                          <p:cTn id="69" fill="hold">
                            <p:stCondLst>
                              <p:cond delay="0"/>
                            </p:stCondLst>
                            <p:childTnLst>
                              <p:par>
                                <p:cTn id="70" presetID="10" presetClass="exit" presetSubtype="0" fill="hold" nodeType="afterEffect">
                                  <p:stCondLst>
                                    <p:cond delay="0"/>
                                  </p:stCondLst>
                                  <p:childTnLst>
                                    <p:animEffect transition="out" filter="fade">
                                      <p:cBhvr>
                                        <p:cTn id="71" dur="500"/>
                                        <p:tgtEl>
                                          <p:spTgt spid="37"/>
                                        </p:tgtEl>
                                      </p:cBhvr>
                                    </p:animEffect>
                                    <p:set>
                                      <p:cBhvr>
                                        <p:cTn id="72" dur="1" fill="hold">
                                          <p:stCondLst>
                                            <p:cond delay="499"/>
                                          </p:stCondLst>
                                        </p:cTn>
                                        <p:tgtEl>
                                          <p:spTgt spid="37"/>
                                        </p:tgtEl>
                                        <p:attrNameLst>
                                          <p:attrName>style.visibility</p:attrName>
                                        </p:attrNameLst>
                                      </p:cBhvr>
                                      <p:to>
                                        <p:strVal val="hidden"/>
                                      </p:to>
                                    </p:se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fade">
                                      <p:cBhvr>
                                        <p:cTn id="76" dur="500"/>
                                        <p:tgtEl>
                                          <p:spTgt spid="57"/>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5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58"/>
                                        </p:tgtEl>
                                        <p:attrNameLst>
                                          <p:attrName>style.visibility</p:attrName>
                                        </p:attrNameLst>
                                      </p:cBhvr>
                                      <p:to>
                                        <p:strVal val="hidden"/>
                                      </p:to>
                                    </p:set>
                                  </p:childTnLst>
                                </p:cTn>
                              </p:par>
                            </p:childTnLst>
                          </p:cTn>
                        </p:par>
                        <p:par>
                          <p:cTn id="85" fill="hold">
                            <p:stCondLst>
                              <p:cond delay="0"/>
                            </p:stCondLst>
                            <p:childTnLst>
                              <p:par>
                                <p:cTn id="86" presetID="1" presetClass="entr" presetSubtype="0" fill="hold" nodeType="afterEffect">
                                  <p:stCondLst>
                                    <p:cond delay="0"/>
                                  </p:stCondLst>
                                  <p:childTnLst>
                                    <p:set>
                                      <p:cBhvr>
                                        <p:cTn id="87" dur="1" fill="hold">
                                          <p:stCondLst>
                                            <p:cond delay="0"/>
                                          </p:stCondLst>
                                        </p:cTn>
                                        <p:tgtEl>
                                          <p:spTgt spid="60"/>
                                        </p:tgtEl>
                                        <p:attrNameLst>
                                          <p:attrName>style.visibility</p:attrName>
                                        </p:attrNameLst>
                                      </p:cBhvr>
                                      <p:to>
                                        <p:strVal val="visible"/>
                                      </p:to>
                                    </p:set>
                                  </p:childTnLst>
                                </p:cTn>
                              </p:par>
                            </p:childTnLst>
                          </p:cTn>
                        </p:par>
                        <p:par>
                          <p:cTn id="88" fill="hold">
                            <p:stCondLst>
                              <p:cond delay="0"/>
                            </p:stCondLst>
                            <p:childTnLst>
                              <p:par>
                                <p:cTn id="89" presetID="44" presetClass="path" presetSubtype="0" accel="50000" decel="50000" fill="hold" nodeType="afterEffect">
                                  <p:stCondLst>
                                    <p:cond delay="0"/>
                                  </p:stCondLst>
                                  <p:childTnLst>
                                    <p:animMotion origin="layout" path="M 1.45833E-6 -2.22222E-6 L 0.0362 -0.17685 C 0.04323 -0.21574 0.06015 -0.24791 0.08242 -0.26551 C 0.10755 -0.28541 0.13138 -0.28541 0.15247 -0.26875 L 0.25078 -0.19861 " pathEditMode="relative" rAng="20160000" ptsTypes="AAAAA">
                                      <p:cBhvr>
                                        <p:cTn id="90" dur="2000" fill="hold"/>
                                        <p:tgtEl>
                                          <p:spTgt spid="57"/>
                                        </p:tgtEl>
                                        <p:attrNameLst>
                                          <p:attrName>ppt_x</p:attrName>
                                          <p:attrName>ppt_y</p:attrName>
                                        </p:attrNameLst>
                                      </p:cBhvr>
                                      <p:rCtr x="10443" y="-18287"/>
                                    </p:animMotion>
                                  </p:childTnLst>
                                </p:cTn>
                              </p:par>
                            </p:childTnLst>
                          </p:cTn>
                        </p:par>
                        <p:par>
                          <p:cTn id="91" fill="hold">
                            <p:stCondLst>
                              <p:cond delay="2000"/>
                            </p:stCondLst>
                            <p:childTnLst>
                              <p:par>
                                <p:cTn id="92" presetID="1" presetClass="exit" presetSubtype="0" fill="hold" nodeType="afterEffect">
                                  <p:stCondLst>
                                    <p:cond delay="0"/>
                                  </p:stCondLst>
                                  <p:childTnLst>
                                    <p:set>
                                      <p:cBhvr>
                                        <p:cTn id="93" dur="1" fill="hold">
                                          <p:stCondLst>
                                            <p:cond delay="0"/>
                                          </p:stCondLst>
                                        </p:cTn>
                                        <p:tgtEl>
                                          <p:spTgt spid="57"/>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60"/>
                                        </p:tgtEl>
                                      </p:cBhvr>
                                    </p:animEffect>
                                    <p:set>
                                      <p:cBhvr>
                                        <p:cTn id="98" dur="1" fill="hold">
                                          <p:stCondLst>
                                            <p:cond delay="499"/>
                                          </p:stCondLst>
                                        </p:cTn>
                                        <p:tgtEl>
                                          <p:spTgt spid="60"/>
                                        </p:tgtEl>
                                        <p:attrNameLst>
                                          <p:attrName>style.visibility</p:attrName>
                                        </p:attrNameLst>
                                      </p:cBhvr>
                                      <p:to>
                                        <p:strVal val="hidden"/>
                                      </p:to>
                                    </p:set>
                                  </p:childTnLst>
                                </p:cTn>
                              </p:par>
                            </p:childTnLst>
                          </p:cTn>
                        </p:par>
                        <p:par>
                          <p:cTn id="99" fill="hold">
                            <p:stCondLst>
                              <p:cond delay="500"/>
                            </p:stCondLst>
                            <p:childTnLst>
                              <p:par>
                                <p:cTn id="100" presetID="1" presetClass="entr" presetSubtype="0" fill="hold" grpId="0" nodeType="afterEffect">
                                  <p:stCondLst>
                                    <p:cond delay="0"/>
                                  </p:stCondLst>
                                  <p:childTnLst>
                                    <p:set>
                                      <p:cBhvr>
                                        <p:cTn id="101"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214745"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7" name="Title 1">
            <a:extLst>
              <a:ext uri="{FF2B5EF4-FFF2-40B4-BE49-F238E27FC236}">
                <a16:creationId xmlns:a16="http://schemas.microsoft.com/office/drawing/2014/main" id="{38CAD2DF-5BED-4147-8F15-585DCA315A48}"/>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ea typeface="+mj-lt"/>
                <a:cs typeface="+mj-lt"/>
              </a:rPr>
              <a:t>Virtual Activity </a:t>
            </a:r>
            <a:endParaRPr lang="en-US" dirty="0"/>
          </a:p>
        </p:txBody>
      </p:sp>
      <p:sp>
        <p:nvSpPr>
          <p:cNvPr id="8" name="Content Placeholder 2">
            <a:extLst>
              <a:ext uri="{FF2B5EF4-FFF2-40B4-BE49-F238E27FC236}">
                <a16:creationId xmlns:a16="http://schemas.microsoft.com/office/drawing/2014/main" id="{FD8301D0-E780-477A-B421-57915D832696}"/>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Origami</a:t>
            </a:r>
          </a:p>
          <a:p>
            <a:pPr marL="0" indent="0">
              <a:buFont typeface="Arial" panose="020B0604020202020204" pitchFamily="34" charset="0"/>
              <a:buNone/>
            </a:pPr>
            <a:endParaRPr lang="en-US" sz="3600" dirty="0"/>
          </a:p>
          <a:p>
            <a:r>
              <a:rPr lang="en-US" sz="2400" dirty="0"/>
              <a:t>The best way to learn how to do origami is watch someone else walk through the steps of making it. My favorite </a:t>
            </a:r>
            <a:r>
              <a:rPr lang="en-US" sz="2400" dirty="0" err="1"/>
              <a:t>Youtube</a:t>
            </a:r>
            <a:r>
              <a:rPr lang="en-US" sz="2400" dirty="0"/>
              <a:t> Channel that gives great step by step instructions is </a:t>
            </a:r>
            <a:r>
              <a:rPr lang="en-US" sz="2400" dirty="0">
                <a:hlinkClick r:id="rId4"/>
              </a:rPr>
              <a:t>PPO</a:t>
            </a:r>
            <a:r>
              <a:rPr lang="en-US" sz="2400" dirty="0"/>
              <a:t> pick one and have the girls have paper ready you can pause after each step to make sure everyone has that step done.</a:t>
            </a:r>
            <a:endParaRPr lang="en-US" sz="2400" dirty="0">
              <a:cs typeface="Calibri"/>
            </a:endParaRPr>
          </a:p>
          <a:p>
            <a:endParaRPr lang="en-US" sz="2400" dirty="0">
              <a:cs typeface="Calibri"/>
            </a:endParaRPr>
          </a:p>
          <a:p>
            <a:pPr marL="171450" indent="-171450">
              <a:buFont typeface="Arial"/>
              <a:buChar char="•"/>
            </a:pPr>
            <a:endParaRPr lang="en-US" sz="1800" dirty="0"/>
          </a:p>
        </p:txBody>
      </p:sp>
    </p:spTree>
    <p:extLst>
      <p:ext uri="{BB962C8B-B14F-4D97-AF65-F5344CB8AC3E}">
        <p14:creationId xmlns:p14="http://schemas.microsoft.com/office/powerpoint/2010/main" val="3442997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90BE0-27B5-461A-A7CC-BF6CAAFF62BA}"/>
              </a:ext>
            </a:extLst>
          </p:cNvPr>
          <p:cNvSpPr>
            <a:spLocks noGrp="1"/>
          </p:cNvSpPr>
          <p:nvPr>
            <p:ph type="title"/>
          </p:nvPr>
        </p:nvSpPr>
        <p:spPr>
          <a:xfrm>
            <a:off x="838200" y="253914"/>
            <a:ext cx="10515600" cy="1325563"/>
          </a:xfrm>
        </p:spPr>
        <p:txBody>
          <a:bodyPr/>
          <a:lstStyle/>
          <a:p>
            <a:pPr algn="ctr"/>
            <a:r>
              <a:rPr lang="en-US" dirty="0"/>
              <a:t>Zoom and VTK Tips</a:t>
            </a:r>
          </a:p>
        </p:txBody>
      </p:sp>
      <p:sp>
        <p:nvSpPr>
          <p:cNvPr id="3" name="Content Placeholder 2">
            <a:extLst>
              <a:ext uri="{FF2B5EF4-FFF2-40B4-BE49-F238E27FC236}">
                <a16:creationId xmlns:a16="http://schemas.microsoft.com/office/drawing/2014/main" id="{6551162C-9094-4138-88AC-8F2BF7F465D1}"/>
              </a:ext>
            </a:extLst>
          </p:cNvPr>
          <p:cNvSpPr>
            <a:spLocks noGrp="1"/>
          </p:cNvSpPr>
          <p:nvPr>
            <p:ph idx="1"/>
          </p:nvPr>
        </p:nvSpPr>
        <p:spPr>
          <a:xfrm>
            <a:off x="892690" y="1345115"/>
            <a:ext cx="10515600" cy="4950052"/>
          </a:xfrm>
        </p:spPr>
        <p:txBody>
          <a:bodyPr vert="horz" lIns="91440" tIns="45720" rIns="91440" bIns="45720" rtlCol="0" anchor="t">
            <a:normAutofit fontScale="92500" lnSpcReduction="20000"/>
          </a:bodyPr>
          <a:lstStyle/>
          <a:p>
            <a:endParaRPr lang="en-US" dirty="0"/>
          </a:p>
          <a:p>
            <a:pPr marL="0" indent="0">
              <a:buNone/>
            </a:pPr>
            <a:r>
              <a:rPr lang="en-US" b="1" dirty="0"/>
              <a:t>Volunteer Toolkit (VTK) includes</a:t>
            </a:r>
            <a:r>
              <a:rPr lang="en-US" dirty="0"/>
              <a:t>:</a:t>
            </a:r>
          </a:p>
          <a:p>
            <a:r>
              <a:rPr lang="en-US" dirty="0"/>
              <a:t>Content to plan any badge!</a:t>
            </a:r>
          </a:p>
          <a:p>
            <a:r>
              <a:rPr lang="en-US" dirty="0"/>
              <a:t>Video Tutorials on adding badges to year plan and more</a:t>
            </a:r>
          </a:p>
          <a:p>
            <a:r>
              <a:rPr lang="en-US" dirty="0"/>
              <a:t>Link to Badge Explorer to check requirements for each badge</a:t>
            </a:r>
          </a:p>
          <a:p>
            <a:endParaRPr lang="en-US" dirty="0"/>
          </a:p>
          <a:p>
            <a:pPr marL="0" indent="0">
              <a:buNone/>
            </a:pPr>
            <a:r>
              <a:rPr lang="en-US" b="1" dirty="0"/>
              <a:t>Zoom How to</a:t>
            </a:r>
            <a:r>
              <a:rPr lang="en-US" dirty="0"/>
              <a:t>:</a:t>
            </a:r>
          </a:p>
          <a:p>
            <a:r>
              <a:rPr lang="en-US" dirty="0"/>
              <a:t>Make sure to disable annotations when you share your screen</a:t>
            </a:r>
          </a:p>
          <a:p>
            <a:r>
              <a:rPr lang="en-US" dirty="0"/>
              <a:t>Share a video</a:t>
            </a:r>
          </a:p>
          <a:p>
            <a:r>
              <a:rPr lang="en-US" dirty="0"/>
              <a:t>Create a poll</a:t>
            </a:r>
          </a:p>
          <a:p>
            <a:endParaRPr lang="en-US" dirty="0"/>
          </a:p>
          <a:p>
            <a:pPr marL="0" indent="0">
              <a:buNone/>
            </a:pPr>
            <a:r>
              <a:rPr lang="en-US" dirty="0"/>
              <a:t>*</a:t>
            </a:r>
            <a:r>
              <a:rPr lang="en-US" b="1" dirty="0">
                <a:solidFill>
                  <a:srgbClr val="00B050"/>
                </a:solidFill>
              </a:rPr>
              <a:t>Click ‘Notes’ in the lower bar to access Zoom and VTK ‘How to’</a:t>
            </a:r>
            <a:endParaRPr lang="en-US" b="1" dirty="0"/>
          </a:p>
        </p:txBody>
      </p:sp>
      <p:pic>
        <p:nvPicPr>
          <p:cNvPr id="4" name="Graphic 3" descr="Home">
            <a:hlinkClick r:id="rId3" action="ppaction://hlinksldjump"/>
            <a:extLst>
              <a:ext uri="{FF2B5EF4-FFF2-40B4-BE49-F238E27FC236}">
                <a16:creationId xmlns:a16="http://schemas.microsoft.com/office/drawing/2014/main" id="{B40E9A4F-6D2F-44FF-9E31-3EEEA0C5DB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06200" y="0"/>
            <a:ext cx="685800" cy="685800"/>
          </a:xfrm>
          <a:prstGeom prst="rect">
            <a:avLst/>
          </a:prstGeom>
        </p:spPr>
      </p:pic>
    </p:spTree>
    <p:extLst>
      <p:ext uri="{BB962C8B-B14F-4D97-AF65-F5344CB8AC3E}">
        <p14:creationId xmlns:p14="http://schemas.microsoft.com/office/powerpoint/2010/main" val="34328886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214745"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7" name="Title 1">
            <a:extLst>
              <a:ext uri="{FF2B5EF4-FFF2-40B4-BE49-F238E27FC236}">
                <a16:creationId xmlns:a16="http://schemas.microsoft.com/office/drawing/2014/main" id="{58DB96EF-10CB-4156-8C6C-B9EEA1A88896}"/>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ea typeface="+mj-lt"/>
                <a:cs typeface="+mj-lt"/>
              </a:rPr>
              <a:t>Virtual Activity </a:t>
            </a:r>
            <a:endParaRPr lang="en-US" dirty="0"/>
          </a:p>
        </p:txBody>
      </p:sp>
      <p:sp>
        <p:nvSpPr>
          <p:cNvPr id="8" name="Content Placeholder 2">
            <a:extLst>
              <a:ext uri="{FF2B5EF4-FFF2-40B4-BE49-F238E27FC236}">
                <a16:creationId xmlns:a16="http://schemas.microsoft.com/office/drawing/2014/main" id="{B68AD621-CE4E-43B5-87EF-75A64469219A}"/>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Create a comic</a:t>
            </a:r>
          </a:p>
          <a:p>
            <a:pPr marL="0" indent="0">
              <a:buFont typeface="Arial" panose="020B0604020202020204" pitchFamily="34" charset="0"/>
              <a:buNone/>
            </a:pPr>
            <a:endParaRPr lang="en-US" sz="3600" dirty="0"/>
          </a:p>
          <a:p>
            <a:r>
              <a:rPr lang="en-US" sz="2400" dirty="0"/>
              <a:t>Using </a:t>
            </a:r>
            <a:r>
              <a:rPr lang="en-US" sz="2400" dirty="0" err="1">
                <a:hlinkClick r:id="rId4"/>
              </a:rPr>
              <a:t>Pixton</a:t>
            </a:r>
            <a:r>
              <a:rPr lang="en-US" sz="2400" dirty="0"/>
              <a:t> website, girls can make their own avatar and create their very own comic strips.</a:t>
            </a:r>
          </a:p>
          <a:p>
            <a:endParaRPr lang="en-US" sz="2400" b="1" dirty="0">
              <a:cs typeface="Calibri"/>
            </a:endParaRPr>
          </a:p>
          <a:p>
            <a:pPr marL="171450" indent="-171450">
              <a:buFont typeface="Arial"/>
              <a:buChar char="•"/>
            </a:pPr>
            <a:endParaRPr lang="en-US" sz="1800" dirty="0"/>
          </a:p>
        </p:txBody>
      </p:sp>
    </p:spTree>
    <p:extLst>
      <p:ext uri="{BB962C8B-B14F-4D97-AF65-F5344CB8AC3E}">
        <p14:creationId xmlns:p14="http://schemas.microsoft.com/office/powerpoint/2010/main" val="22023163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214745"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9" name="Title 1">
            <a:extLst>
              <a:ext uri="{FF2B5EF4-FFF2-40B4-BE49-F238E27FC236}">
                <a16:creationId xmlns:a16="http://schemas.microsoft.com/office/drawing/2014/main" id="{70BE3D9E-566E-4523-9690-E2556D92B1C8}"/>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ea typeface="+mj-lt"/>
                <a:cs typeface="+mj-lt"/>
              </a:rPr>
              <a:t>Virtual Activity </a:t>
            </a:r>
            <a:endParaRPr lang="en-US" dirty="0"/>
          </a:p>
        </p:txBody>
      </p:sp>
      <p:sp>
        <p:nvSpPr>
          <p:cNvPr id="10" name="Content Placeholder 2">
            <a:extLst>
              <a:ext uri="{FF2B5EF4-FFF2-40B4-BE49-F238E27FC236}">
                <a16:creationId xmlns:a16="http://schemas.microsoft.com/office/drawing/2014/main" id="{C7074C22-4815-4248-9C8F-FA782DE96DD7}"/>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Digital Escape Room</a:t>
            </a:r>
          </a:p>
          <a:p>
            <a:pPr marL="0" indent="0">
              <a:buFont typeface="Arial" panose="020B0604020202020204" pitchFamily="34" charset="0"/>
              <a:buNone/>
            </a:pPr>
            <a:endParaRPr lang="en-US" sz="3600" dirty="0"/>
          </a:p>
          <a:p>
            <a:pPr marL="171450" indent="-171450">
              <a:buFont typeface="Arial"/>
              <a:buChar char="•"/>
            </a:pPr>
            <a:r>
              <a:rPr lang="en-US" sz="2400" dirty="0"/>
              <a:t>If you are looking for fun and easy digital escape rooms, but don’t want to pay for one, there are a number of free ones all over the web. </a:t>
            </a:r>
            <a:r>
              <a:rPr lang="en-US" sz="2400" dirty="0">
                <a:hlinkClick r:id="rId4"/>
              </a:rPr>
              <a:t>Kids Activities website</a:t>
            </a:r>
            <a:r>
              <a:rPr lang="en-US" sz="2400" dirty="0"/>
              <a:t> has compiled a pretty extensive list of ones to choose from.</a:t>
            </a:r>
          </a:p>
          <a:p>
            <a:pPr marL="171450" indent="-171450">
              <a:buFont typeface="Arial"/>
              <a:buChar char="•"/>
            </a:pPr>
            <a:endParaRPr lang="en-US" sz="1800" dirty="0"/>
          </a:p>
        </p:txBody>
      </p:sp>
    </p:spTree>
    <p:extLst>
      <p:ext uri="{BB962C8B-B14F-4D97-AF65-F5344CB8AC3E}">
        <p14:creationId xmlns:p14="http://schemas.microsoft.com/office/powerpoint/2010/main" val="40097443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214745"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7" name="Title 1">
            <a:extLst>
              <a:ext uri="{FF2B5EF4-FFF2-40B4-BE49-F238E27FC236}">
                <a16:creationId xmlns:a16="http://schemas.microsoft.com/office/drawing/2014/main" id="{05CEE69C-B398-4E62-AC4B-A4D13338EE20}"/>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ea typeface="+mj-lt"/>
                <a:cs typeface="+mj-lt"/>
              </a:rPr>
              <a:t>Virtual Activity </a:t>
            </a:r>
            <a:endParaRPr lang="en-US" dirty="0"/>
          </a:p>
        </p:txBody>
      </p:sp>
      <p:sp>
        <p:nvSpPr>
          <p:cNvPr id="8" name="Content Placeholder 2">
            <a:extLst>
              <a:ext uri="{FF2B5EF4-FFF2-40B4-BE49-F238E27FC236}">
                <a16:creationId xmlns:a16="http://schemas.microsoft.com/office/drawing/2014/main" id="{F6FBDCFB-BA25-44BB-9BD1-7BAAB8042D71}"/>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Yoga party</a:t>
            </a:r>
          </a:p>
          <a:p>
            <a:pPr marL="0" indent="0">
              <a:buFont typeface="Arial" panose="020B0604020202020204" pitchFamily="34" charset="0"/>
              <a:buNone/>
            </a:pPr>
            <a:endParaRPr lang="en-US" sz="3600" dirty="0"/>
          </a:p>
          <a:p>
            <a:pPr marL="171450" indent="-171450">
              <a:buFont typeface="Arial"/>
              <a:buChar char="•"/>
            </a:pPr>
            <a:r>
              <a:rPr lang="en-US" sz="2400" dirty="0"/>
              <a:t>Here are some </a:t>
            </a:r>
            <a:r>
              <a:rPr lang="en-US" sz="2400" dirty="0">
                <a:hlinkClick r:id="rId4"/>
              </a:rPr>
              <a:t>ideas for a yoga party</a:t>
            </a:r>
            <a:r>
              <a:rPr lang="en-US" sz="2400" dirty="0"/>
              <a:t>, there are ideas for fun patches, how to make the yoga event have a theme. If you don’t want to lead the yoga search YouTube for a short yoga session and play it during meeting.</a:t>
            </a:r>
          </a:p>
          <a:p>
            <a:pPr marL="171450" indent="-171450">
              <a:buFont typeface="Arial"/>
              <a:buChar char="•"/>
            </a:pPr>
            <a:endParaRPr lang="en-US" sz="1800" dirty="0"/>
          </a:p>
        </p:txBody>
      </p:sp>
    </p:spTree>
    <p:extLst>
      <p:ext uri="{BB962C8B-B14F-4D97-AF65-F5344CB8AC3E}">
        <p14:creationId xmlns:p14="http://schemas.microsoft.com/office/powerpoint/2010/main" val="9270886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214745"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pic>
        <p:nvPicPr>
          <p:cNvPr id="5" name="Picture 5" descr="A picture containing shape&#10;&#10;Description automatically generated">
            <a:extLst>
              <a:ext uri="{FF2B5EF4-FFF2-40B4-BE49-F238E27FC236}">
                <a16:creationId xmlns:a16="http://schemas.microsoft.com/office/drawing/2014/main" id="{AC6F0BDF-39A6-4B5C-A063-8B24518339A0}"/>
              </a:ext>
            </a:extLst>
          </p:cNvPr>
          <p:cNvPicPr>
            <a:picLocks noChangeAspect="1"/>
          </p:cNvPicPr>
          <p:nvPr/>
        </p:nvPicPr>
        <p:blipFill>
          <a:blip r:embed="rId4"/>
          <a:stretch>
            <a:fillRect/>
          </a:stretch>
        </p:blipFill>
        <p:spPr>
          <a:xfrm>
            <a:off x="7648832" y="1322611"/>
            <a:ext cx="3650873" cy="4723370"/>
          </a:xfrm>
          <a:prstGeom prst="rect">
            <a:avLst/>
          </a:prstGeom>
        </p:spPr>
      </p:pic>
      <p:sp>
        <p:nvSpPr>
          <p:cNvPr id="8" name="Title 1">
            <a:extLst>
              <a:ext uri="{FF2B5EF4-FFF2-40B4-BE49-F238E27FC236}">
                <a16:creationId xmlns:a16="http://schemas.microsoft.com/office/drawing/2014/main" id="{FF3959CB-87F1-430D-ADD7-700C786965D6}"/>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ea typeface="+mj-lt"/>
                <a:cs typeface="+mj-lt"/>
              </a:rPr>
              <a:t>Virtual Activity </a:t>
            </a:r>
            <a:endParaRPr lang="en-US" dirty="0"/>
          </a:p>
        </p:txBody>
      </p:sp>
      <p:sp>
        <p:nvSpPr>
          <p:cNvPr id="9" name="Content Placeholder 2">
            <a:extLst>
              <a:ext uri="{FF2B5EF4-FFF2-40B4-BE49-F238E27FC236}">
                <a16:creationId xmlns:a16="http://schemas.microsoft.com/office/drawing/2014/main" id="{7CD5955D-DB32-4D73-A8F5-22FE9BB4C3C4}"/>
              </a:ext>
            </a:extLst>
          </p:cNvPr>
          <p:cNvSpPr txBox="1">
            <a:spLocks/>
          </p:cNvSpPr>
          <p:nvPr/>
        </p:nvSpPr>
        <p:spPr>
          <a:xfrm>
            <a:off x="927463" y="1595245"/>
            <a:ext cx="6449521" cy="435133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Morse code with flashlights</a:t>
            </a:r>
          </a:p>
          <a:p>
            <a:pPr marL="0" indent="0">
              <a:buFont typeface="Arial" panose="020B0604020202020204" pitchFamily="34" charset="0"/>
              <a:buNone/>
            </a:pPr>
            <a:endParaRPr lang="en-US" sz="3600" dirty="0"/>
          </a:p>
          <a:p>
            <a:r>
              <a:rPr lang="en-US" sz="2400" dirty="0"/>
              <a:t>This could be focus of whole meeting. First share the history of Morse Code how it started this is a </a:t>
            </a:r>
            <a:r>
              <a:rPr lang="en-US" sz="2400" dirty="0">
                <a:hlinkClick r:id="rId5"/>
              </a:rPr>
              <a:t>great video</a:t>
            </a:r>
            <a:r>
              <a:rPr lang="en-US" sz="2400" dirty="0"/>
              <a:t> kid friendly explanation. Give Morse Code a try using flashlights. Maybe do their name or another short word for others to guess. Here is a Morse Code chart for letters and numbers.  Here is a </a:t>
            </a:r>
            <a:r>
              <a:rPr lang="en-US" sz="2400" dirty="0" err="1">
                <a:hlinkClick r:id="rId6"/>
              </a:rPr>
              <a:t>morse</a:t>
            </a:r>
            <a:r>
              <a:rPr lang="en-US" sz="2400" dirty="0">
                <a:hlinkClick r:id="rId6"/>
              </a:rPr>
              <a:t> code translator site</a:t>
            </a:r>
            <a:r>
              <a:rPr lang="en-US" sz="2400" dirty="0"/>
              <a:t> so you could watch Morse Code in action when you type words in. </a:t>
            </a:r>
          </a:p>
          <a:p>
            <a:endParaRPr lang="en-US" sz="2400" b="1" dirty="0">
              <a:cs typeface="Calibri"/>
            </a:endParaRPr>
          </a:p>
          <a:p>
            <a:pPr marL="171450" indent="-171450">
              <a:buFont typeface="Arial"/>
              <a:buChar char="•"/>
            </a:pPr>
            <a:endParaRPr lang="en-US" sz="1800" dirty="0"/>
          </a:p>
        </p:txBody>
      </p:sp>
    </p:spTree>
    <p:extLst>
      <p:ext uri="{BB962C8B-B14F-4D97-AF65-F5344CB8AC3E}">
        <p14:creationId xmlns:p14="http://schemas.microsoft.com/office/powerpoint/2010/main" val="4156903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a:xfrm>
            <a:off x="660444" y="1974067"/>
            <a:ext cx="11276105" cy="4351338"/>
          </a:xfrm>
        </p:spPr>
        <p:txBody>
          <a:bodyPr vert="horz" lIns="91440" tIns="45720" rIns="91440" bIns="45720" rtlCol="0" anchor="t">
            <a:normAutofit/>
          </a:bodyPr>
          <a:lstStyle/>
          <a:p>
            <a:pPr>
              <a:buFont typeface="Arial"/>
              <a:buChar char="•"/>
            </a:pPr>
            <a:endParaRPr lang="en-US" sz="3600" b="1"/>
          </a:p>
          <a:p>
            <a:pPr>
              <a:buFont typeface="Arial"/>
              <a:buChar char="•"/>
            </a:pPr>
            <a:endParaRPr lang="en-US" sz="3600"/>
          </a:p>
          <a:p>
            <a:endParaRPr lang="en-US" sz="180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178" y="-3838"/>
            <a:ext cx="1447800" cy="1352550"/>
          </a:xfrm>
          <a:prstGeom prst="rect">
            <a:avLst/>
          </a:prstGeom>
        </p:spPr>
      </p:pic>
      <p:sp>
        <p:nvSpPr>
          <p:cNvPr id="7" name="Title 1">
            <a:extLst>
              <a:ext uri="{FF2B5EF4-FFF2-40B4-BE49-F238E27FC236}">
                <a16:creationId xmlns:a16="http://schemas.microsoft.com/office/drawing/2014/main" id="{23E3DB1C-9B77-4A66-88E4-7BA6CF3C163B}"/>
              </a:ext>
            </a:extLst>
          </p:cNvPr>
          <p:cNvSpPr>
            <a:spLocks noGrp="1"/>
          </p:cNvSpPr>
          <p:nvPr>
            <p:ph type="title"/>
          </p:nvPr>
        </p:nvSpPr>
        <p:spPr>
          <a:xfrm>
            <a:off x="1172749" y="296900"/>
            <a:ext cx="10515600" cy="1325563"/>
          </a:xfrm>
        </p:spPr>
        <p:txBody>
          <a:bodyPr vert="horz" lIns="91440" tIns="45720" rIns="91440" bIns="45720" rtlCol="0" anchor="ctr">
            <a:noAutofit/>
          </a:bodyPr>
          <a:lstStyle/>
          <a:p>
            <a:pPr algn="ctr"/>
            <a:r>
              <a:rPr lang="en-US" dirty="0">
                <a:ea typeface="+mj-lt"/>
                <a:cs typeface="+mj-lt"/>
              </a:rPr>
              <a:t>Virtual Activity </a:t>
            </a:r>
            <a:endParaRPr lang="en-US" dirty="0"/>
          </a:p>
        </p:txBody>
      </p:sp>
      <p:sp>
        <p:nvSpPr>
          <p:cNvPr id="8" name="Content Placeholder 2">
            <a:extLst>
              <a:ext uri="{FF2B5EF4-FFF2-40B4-BE49-F238E27FC236}">
                <a16:creationId xmlns:a16="http://schemas.microsoft.com/office/drawing/2014/main" id="{107242D2-E49D-4455-A3D3-DEE3B8CFB88A}"/>
              </a:ext>
            </a:extLst>
          </p:cNvPr>
          <p:cNvSpPr txBox="1">
            <a:spLocks/>
          </p:cNvSpPr>
          <p:nvPr/>
        </p:nvSpPr>
        <p:spPr>
          <a:xfrm>
            <a:off x="927463" y="1595245"/>
            <a:ext cx="1078545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How to make slime</a:t>
            </a:r>
          </a:p>
          <a:p>
            <a:pPr marL="0" indent="0">
              <a:buFont typeface="Arial" panose="020B0604020202020204" pitchFamily="34" charset="0"/>
              <a:buNone/>
            </a:pPr>
            <a:endParaRPr lang="en-US" sz="3600" dirty="0"/>
          </a:p>
          <a:p>
            <a:pPr marL="171450" indent="-171450">
              <a:buFont typeface="Arial"/>
              <a:buChar char="•"/>
            </a:pPr>
            <a:r>
              <a:rPr lang="en-US" sz="2400" dirty="0"/>
              <a:t>This is a great activity you could do together as group. Make sure everyone has the supplies needed to make before hand. Or, ask each girl to find a recipe for slime online and make it before meeting. Then, each girl could take turns sharing how they made it, and the science behind the slime. </a:t>
            </a:r>
            <a:r>
              <a:rPr lang="en-US" sz="2400" dirty="0">
                <a:hlinkClick r:id="rId4"/>
              </a:rPr>
              <a:t>Here is an article to get you started</a:t>
            </a:r>
            <a:r>
              <a:rPr lang="en-US" sz="2400" dirty="0"/>
              <a:t>. There are so many recipes for slime the girls will have a blast learning about a new one.</a:t>
            </a:r>
          </a:p>
          <a:p>
            <a:pPr marL="171450" indent="-171450">
              <a:buFont typeface="Arial"/>
              <a:buChar char="•"/>
            </a:pPr>
            <a:endParaRPr lang="en-US" sz="1800" dirty="0"/>
          </a:p>
        </p:txBody>
      </p:sp>
    </p:spTree>
    <p:extLst>
      <p:ext uri="{BB962C8B-B14F-4D97-AF65-F5344CB8AC3E}">
        <p14:creationId xmlns:p14="http://schemas.microsoft.com/office/powerpoint/2010/main" val="28862000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197E-F70F-45CE-93C8-F95563AF66BA}"/>
              </a:ext>
            </a:extLst>
          </p:cNvPr>
          <p:cNvSpPr>
            <a:spLocks noGrp="1"/>
          </p:cNvSpPr>
          <p:nvPr>
            <p:ph type="title"/>
          </p:nvPr>
        </p:nvSpPr>
        <p:spPr>
          <a:xfrm>
            <a:off x="826324" y="2279330"/>
            <a:ext cx="10515600" cy="1325563"/>
          </a:xfrm>
        </p:spPr>
        <p:txBody>
          <a:bodyPr vert="horz" lIns="91440" tIns="45720" rIns="91440" bIns="45720" rtlCol="0" anchor="ctr">
            <a:noAutofit/>
          </a:bodyPr>
          <a:lstStyle/>
          <a:p>
            <a:endParaRPr lang="en-US" b="1" dirty="0"/>
          </a:p>
          <a:p>
            <a:pPr algn="ctr"/>
            <a:r>
              <a:rPr lang="en-US" sz="6000" b="1" dirty="0">
                <a:ea typeface="+mj-lt"/>
                <a:cs typeface="+mj-lt"/>
              </a:rPr>
              <a:t>Scavenger Hunt</a:t>
            </a:r>
            <a:endParaRPr lang="en-US" sz="4800" b="1" dirty="0"/>
          </a:p>
          <a:p>
            <a:endParaRPr lang="en-US" b="1" dirty="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0" y="0"/>
            <a:ext cx="1447800" cy="1352550"/>
          </a:xfrm>
          <a:prstGeom prst="rect">
            <a:avLst/>
          </a:prstGeom>
        </p:spPr>
      </p:pic>
    </p:spTree>
    <p:extLst>
      <p:ext uri="{BB962C8B-B14F-4D97-AF65-F5344CB8AC3E}">
        <p14:creationId xmlns:p14="http://schemas.microsoft.com/office/powerpoint/2010/main" val="16100721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A0F3F9-4482-4F7D-B056-BBF789BE759B}"/>
              </a:ext>
            </a:extLst>
          </p:cNvPr>
          <p:cNvSpPr>
            <a:spLocks noGrp="1"/>
          </p:cNvSpPr>
          <p:nvPr>
            <p:ph idx="1"/>
          </p:nvPr>
        </p:nvSpPr>
        <p:spPr>
          <a:xfrm>
            <a:off x="952500" y="629826"/>
            <a:ext cx="10287000" cy="2500448"/>
          </a:xfrm>
        </p:spPr>
        <p:txBody>
          <a:bodyPr>
            <a:normAutofit/>
          </a:bodyPr>
          <a:lstStyle/>
          <a:p>
            <a:pPr marL="45720" indent="0" algn="just">
              <a:buNone/>
            </a:pPr>
            <a:endParaRPr lang="en-US" sz="3600">
              <a:solidFill>
                <a:srgbClr val="00B0F0"/>
              </a:solidFill>
            </a:endParaRPr>
          </a:p>
          <a:p>
            <a:pPr marL="45720" indent="0" algn="ctr">
              <a:buNone/>
            </a:pPr>
            <a:endParaRPr lang="en-US" sz="2000">
              <a:solidFill>
                <a:srgbClr val="00B0F0"/>
              </a:solidFill>
            </a:endParaRPr>
          </a:p>
          <a:p>
            <a:pPr marL="45720" indent="0" algn="ctr">
              <a:buNone/>
            </a:pPr>
            <a:r>
              <a:rPr lang="en-US" sz="4800">
                <a:solidFill>
                  <a:srgbClr val="00B0F0"/>
                </a:solidFill>
              </a:rPr>
              <a:t>Find something…</a:t>
            </a:r>
          </a:p>
        </p:txBody>
      </p:sp>
      <p:sp>
        <p:nvSpPr>
          <p:cNvPr id="6" name="Title 5">
            <a:extLst>
              <a:ext uri="{FF2B5EF4-FFF2-40B4-BE49-F238E27FC236}">
                <a16:creationId xmlns:a16="http://schemas.microsoft.com/office/drawing/2014/main" id="{53944623-49BF-4F8D-9E83-8CB4AC2BF7D8}"/>
              </a:ext>
            </a:extLst>
          </p:cNvPr>
          <p:cNvSpPr>
            <a:spLocks noGrp="1"/>
          </p:cNvSpPr>
          <p:nvPr>
            <p:ph type="title"/>
          </p:nvPr>
        </p:nvSpPr>
        <p:spPr/>
        <p:txBody>
          <a:bodyPr/>
          <a:lstStyle/>
          <a:p>
            <a:pPr algn="ctr"/>
            <a:r>
              <a:rPr lang="en-US"/>
              <a:t>Scavenger Hunt!</a:t>
            </a:r>
          </a:p>
        </p:txBody>
      </p:sp>
      <p:pic>
        <p:nvPicPr>
          <p:cNvPr id="1026" name="Picture 2" descr="File:Solid brown.svg - Wikimedia Commons">
            <a:extLst>
              <a:ext uri="{FF2B5EF4-FFF2-40B4-BE49-F238E27FC236}">
                <a16:creationId xmlns:a16="http://schemas.microsoft.com/office/drawing/2014/main" id="{CC7678C7-CB7D-4156-BAA6-E6D2130340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919" y="2656164"/>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CCEBAFE-55B7-4117-AE82-B3F4F6FFBA80}"/>
              </a:ext>
            </a:extLst>
          </p:cNvPr>
          <p:cNvSpPr/>
          <p:nvPr/>
        </p:nvSpPr>
        <p:spPr>
          <a:xfrm>
            <a:off x="1399248" y="5061558"/>
            <a:ext cx="1656467" cy="584775"/>
          </a:xfrm>
          <a:prstGeom prst="rect">
            <a:avLst/>
          </a:prstGeom>
        </p:spPr>
        <p:txBody>
          <a:bodyPr wrap="square">
            <a:spAutoFit/>
          </a:bodyPr>
          <a:lstStyle/>
          <a:p>
            <a:pPr marL="45720" indent="0" algn="ctr">
              <a:buNone/>
            </a:pPr>
            <a:r>
              <a:rPr lang="en-US" sz="3200">
                <a:solidFill>
                  <a:srgbClr val="00B0F0"/>
                </a:solidFill>
              </a:rPr>
              <a:t>Brown</a:t>
            </a:r>
          </a:p>
        </p:txBody>
      </p:sp>
      <p:pic>
        <p:nvPicPr>
          <p:cNvPr id="8" name="Picture 4" descr="data:image/png;base64,iVBORw0KGgoAAAANSUhEUgAAARwAAACxCAMAAAAh3/JWAAAAA1BMVEUbqPBsarW2AAAASElEQVR4nO3BMQEAAADCoPVPbQ0PoAAAAAAAAAAAAAAAAAAAAAAAAAAAAAAAAAAAAAAAAAAAAAAAAAAAAAAAAAAAAAAAAIALA8UNAAFusnLHAAAAAElFTkSuQmCC">
            <a:extLst>
              <a:ext uri="{FF2B5EF4-FFF2-40B4-BE49-F238E27FC236}">
                <a16:creationId xmlns:a16="http://schemas.microsoft.com/office/drawing/2014/main" id="{40E7F113-94FA-4E55-AF51-CF5E744B54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833" y="2656163"/>
            <a:ext cx="2197502" cy="21431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60A0425-3241-4826-BB52-3B756BEB0088}"/>
              </a:ext>
            </a:extLst>
          </p:cNvPr>
          <p:cNvSpPr/>
          <p:nvPr/>
        </p:nvSpPr>
        <p:spPr>
          <a:xfrm>
            <a:off x="5008972" y="5018425"/>
            <a:ext cx="1656467" cy="584775"/>
          </a:xfrm>
          <a:prstGeom prst="rect">
            <a:avLst/>
          </a:prstGeom>
        </p:spPr>
        <p:txBody>
          <a:bodyPr wrap="square">
            <a:spAutoFit/>
          </a:bodyPr>
          <a:lstStyle/>
          <a:p>
            <a:pPr marL="45720" indent="0" algn="ctr">
              <a:buNone/>
            </a:pPr>
            <a:r>
              <a:rPr lang="en-US" sz="3200">
                <a:solidFill>
                  <a:srgbClr val="00B0F0"/>
                </a:solidFill>
              </a:rPr>
              <a:t>Blue</a:t>
            </a:r>
          </a:p>
        </p:txBody>
      </p:sp>
      <p:sp>
        <p:nvSpPr>
          <p:cNvPr id="13" name="Rectangle 12">
            <a:extLst>
              <a:ext uri="{FF2B5EF4-FFF2-40B4-BE49-F238E27FC236}">
                <a16:creationId xmlns:a16="http://schemas.microsoft.com/office/drawing/2014/main" id="{148C28FE-3E54-45FC-9730-44AE0A6795C2}"/>
              </a:ext>
            </a:extLst>
          </p:cNvPr>
          <p:cNvSpPr/>
          <p:nvPr/>
        </p:nvSpPr>
        <p:spPr>
          <a:xfrm>
            <a:off x="8741080" y="5076551"/>
            <a:ext cx="1656467" cy="584775"/>
          </a:xfrm>
          <a:prstGeom prst="rect">
            <a:avLst/>
          </a:prstGeom>
        </p:spPr>
        <p:txBody>
          <a:bodyPr wrap="square">
            <a:spAutoFit/>
          </a:bodyPr>
          <a:lstStyle/>
          <a:p>
            <a:pPr marL="45720" indent="0" algn="ctr">
              <a:buNone/>
            </a:pPr>
            <a:r>
              <a:rPr lang="en-US" sz="3200">
                <a:solidFill>
                  <a:srgbClr val="00B0F0"/>
                </a:solidFill>
              </a:rPr>
              <a:t>Green</a:t>
            </a:r>
          </a:p>
        </p:txBody>
      </p:sp>
      <p:sp>
        <p:nvSpPr>
          <p:cNvPr id="10" name="Rectangle 9">
            <a:extLst>
              <a:ext uri="{FF2B5EF4-FFF2-40B4-BE49-F238E27FC236}">
                <a16:creationId xmlns:a16="http://schemas.microsoft.com/office/drawing/2014/main" id="{FBE38A3F-5556-4A71-B505-5A02907CE031}"/>
              </a:ext>
            </a:extLst>
          </p:cNvPr>
          <p:cNvSpPr/>
          <p:nvPr/>
        </p:nvSpPr>
        <p:spPr>
          <a:xfrm>
            <a:off x="8414795" y="2656163"/>
            <a:ext cx="2309038" cy="21431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8493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6CD9-3E43-4213-BAB7-A91439C040FB}"/>
              </a:ext>
            </a:extLst>
          </p:cNvPr>
          <p:cNvSpPr>
            <a:spLocks noGrp="1"/>
          </p:cNvSpPr>
          <p:nvPr>
            <p:ph type="title"/>
          </p:nvPr>
        </p:nvSpPr>
        <p:spPr>
          <a:xfrm>
            <a:off x="8389825" y="-487054"/>
            <a:ext cx="3358294" cy="3622844"/>
          </a:xfrm>
        </p:spPr>
        <p:txBody>
          <a:bodyPr vert="horz" lIns="91440" tIns="45720" rIns="91440" bIns="45720" rtlCol="0" anchor="b">
            <a:normAutofit/>
          </a:bodyPr>
          <a:lstStyle/>
          <a:p>
            <a:pPr algn="ctr">
              <a:lnSpc>
                <a:spcPct val="85000"/>
              </a:lnSpc>
            </a:pPr>
            <a:r>
              <a:rPr lang="en-US" sz="3800" b="1" cap="all">
                <a:solidFill>
                  <a:srgbClr val="FFFFFF"/>
                </a:solidFill>
              </a:rPr>
              <a:t>Time for a Scavenger Hunt!</a:t>
            </a:r>
          </a:p>
        </p:txBody>
      </p:sp>
      <p:sp>
        <p:nvSpPr>
          <p:cNvPr id="6" name="Content Placeholder 2">
            <a:extLst>
              <a:ext uri="{FF2B5EF4-FFF2-40B4-BE49-F238E27FC236}">
                <a16:creationId xmlns:a16="http://schemas.microsoft.com/office/drawing/2014/main" id="{95B8F0C3-5173-48C3-8E5D-92F93FB868AE}"/>
              </a:ext>
            </a:extLst>
          </p:cNvPr>
          <p:cNvSpPr>
            <a:spLocks noGrp="1"/>
          </p:cNvSpPr>
          <p:nvPr>
            <p:ph idx="1"/>
          </p:nvPr>
        </p:nvSpPr>
        <p:spPr>
          <a:xfrm>
            <a:off x="391886" y="848254"/>
            <a:ext cx="5902036" cy="2265608"/>
          </a:xfrm>
        </p:spPr>
        <p:txBody>
          <a:bodyPr>
            <a:normAutofit/>
          </a:bodyPr>
          <a:lstStyle/>
          <a:p>
            <a:pPr marL="0" indent="0" algn="ctr">
              <a:buNone/>
            </a:pPr>
            <a:r>
              <a:rPr lang="en-US" sz="4400" dirty="0">
                <a:solidFill>
                  <a:srgbClr val="7030A0"/>
                </a:solidFill>
                <a:latin typeface="+mj-lt"/>
              </a:rPr>
              <a:t>You have 2 minutes!</a:t>
            </a:r>
          </a:p>
          <a:p>
            <a:pPr marL="0" indent="0" algn="ctr">
              <a:buNone/>
            </a:pPr>
            <a:r>
              <a:rPr lang="en-US" sz="4400" dirty="0">
                <a:solidFill>
                  <a:srgbClr val="7030A0"/>
                </a:solidFill>
                <a:latin typeface="+mj-lt"/>
              </a:rPr>
              <a:t>How many can</a:t>
            </a:r>
          </a:p>
          <a:p>
            <a:pPr marL="0" indent="0" algn="ctr">
              <a:buNone/>
            </a:pPr>
            <a:r>
              <a:rPr lang="en-US" sz="4400" dirty="0">
                <a:solidFill>
                  <a:srgbClr val="7030A0"/>
                </a:solidFill>
                <a:latin typeface="+mj-lt"/>
              </a:rPr>
              <a:t> you find….</a:t>
            </a:r>
          </a:p>
        </p:txBody>
      </p:sp>
      <p:pic>
        <p:nvPicPr>
          <p:cNvPr id="7" name="Picture 6">
            <a:extLst>
              <a:ext uri="{FF2B5EF4-FFF2-40B4-BE49-F238E27FC236}">
                <a16:creationId xmlns:a16="http://schemas.microsoft.com/office/drawing/2014/main" id="{A8DA98B2-BAEF-469D-9C2F-41F7B53D2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581" y="134373"/>
            <a:ext cx="5396538" cy="5599521"/>
          </a:xfrm>
          <a:prstGeom prst="rect">
            <a:avLst/>
          </a:prstGeom>
          <a:effectLst>
            <a:outerShdw blurRad="76200" dir="13500000" sy="23000" kx="1200000" algn="br" rotWithShape="0">
              <a:prstClr val="black">
                <a:alpha val="20000"/>
              </a:prstClr>
            </a:outerShdw>
          </a:effectLst>
        </p:spPr>
      </p:pic>
      <p:sp>
        <p:nvSpPr>
          <p:cNvPr id="8" name="TextBox 7">
            <a:extLst>
              <a:ext uri="{FF2B5EF4-FFF2-40B4-BE49-F238E27FC236}">
                <a16:creationId xmlns:a16="http://schemas.microsoft.com/office/drawing/2014/main" id="{39F11741-926A-45CE-BA9B-CA2CB52F4015}"/>
              </a:ext>
            </a:extLst>
          </p:cNvPr>
          <p:cNvSpPr txBox="1"/>
          <p:nvPr/>
        </p:nvSpPr>
        <p:spPr>
          <a:xfrm>
            <a:off x="7213600" y="1237076"/>
            <a:ext cx="4409440" cy="400110"/>
          </a:xfrm>
          <a:prstGeom prst="rect">
            <a:avLst/>
          </a:prstGeom>
          <a:noFill/>
        </p:spPr>
        <p:txBody>
          <a:bodyPr wrap="square" rtlCol="0" anchor="t">
            <a:spAutoFit/>
          </a:bodyPr>
          <a:lstStyle/>
          <a:p>
            <a:r>
              <a:rPr lang="en-US" sz="2000" b="1">
                <a:latin typeface="Arial"/>
                <a:cs typeface="Arial"/>
              </a:rPr>
              <a:t>Something clear</a:t>
            </a:r>
            <a:endParaRPr lang="en-US" sz="20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8D97021-27C9-480C-8AA5-9C857128CCCF}"/>
              </a:ext>
            </a:extLst>
          </p:cNvPr>
          <p:cNvSpPr txBox="1"/>
          <p:nvPr/>
        </p:nvSpPr>
        <p:spPr>
          <a:xfrm>
            <a:off x="7213599" y="1883325"/>
            <a:ext cx="4409439" cy="400110"/>
          </a:xfrm>
          <a:prstGeom prst="rect">
            <a:avLst/>
          </a:prstGeom>
          <a:noFill/>
        </p:spPr>
        <p:txBody>
          <a:bodyPr wrap="square" rtlCol="0" anchor="t">
            <a:spAutoFit/>
          </a:bodyPr>
          <a:lstStyle/>
          <a:p>
            <a:r>
              <a:rPr lang="en-US" sz="2000" b="1">
                <a:latin typeface="Arial"/>
                <a:cs typeface="Arial"/>
              </a:rPr>
              <a:t>Something you take to camp</a:t>
            </a:r>
            <a:endParaRPr lang="en-US" sz="20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F086B07-1782-49C0-930F-306A8A60A055}"/>
              </a:ext>
            </a:extLst>
          </p:cNvPr>
          <p:cNvSpPr txBox="1"/>
          <p:nvPr/>
        </p:nvSpPr>
        <p:spPr>
          <a:xfrm>
            <a:off x="7320020" y="2526399"/>
            <a:ext cx="3770722" cy="400110"/>
          </a:xfrm>
          <a:prstGeom prst="rect">
            <a:avLst/>
          </a:prstGeom>
          <a:noFill/>
        </p:spPr>
        <p:txBody>
          <a:bodyPr wrap="square" rtlCol="0" anchor="t">
            <a:spAutoFit/>
          </a:bodyPr>
          <a:lstStyle/>
          <a:p>
            <a:r>
              <a:rPr lang="en-US" sz="2000" b="1">
                <a:latin typeface="Arial"/>
                <a:cs typeface="Arial"/>
              </a:rPr>
              <a:t>Something you use at night</a:t>
            </a:r>
            <a:endParaRPr lang="en-US" sz="20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5A9A4F2-E326-4141-8FB7-FA9FD2AB26FE}"/>
              </a:ext>
            </a:extLst>
          </p:cNvPr>
          <p:cNvSpPr txBox="1"/>
          <p:nvPr/>
        </p:nvSpPr>
        <p:spPr>
          <a:xfrm>
            <a:off x="7320020" y="3139108"/>
            <a:ext cx="3770722" cy="400110"/>
          </a:xfrm>
          <a:prstGeom prst="rect">
            <a:avLst/>
          </a:prstGeom>
          <a:noFill/>
        </p:spPr>
        <p:txBody>
          <a:bodyPr wrap="square" lIns="91440" tIns="45720" rIns="91440" bIns="45720" rtlCol="0" anchor="t">
            <a:spAutoFit/>
          </a:bodyPr>
          <a:lstStyle/>
          <a:p>
            <a:r>
              <a:rPr lang="en-US" sz="2000" b="1">
                <a:latin typeface="Arial"/>
                <a:cs typeface="Arial"/>
              </a:rPr>
              <a:t>Something made of plastic</a:t>
            </a:r>
            <a:endParaRPr lang="en-US" sz="2000" b="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BB7B238-AF98-478F-AF85-1891E714CBAD}"/>
              </a:ext>
            </a:extLst>
          </p:cNvPr>
          <p:cNvSpPr txBox="1"/>
          <p:nvPr/>
        </p:nvSpPr>
        <p:spPr>
          <a:xfrm>
            <a:off x="7320020" y="3803978"/>
            <a:ext cx="3770722" cy="400110"/>
          </a:xfrm>
          <a:prstGeom prst="rect">
            <a:avLst/>
          </a:prstGeom>
          <a:noFill/>
        </p:spPr>
        <p:txBody>
          <a:bodyPr wrap="square" rtlCol="0" anchor="t">
            <a:spAutoFit/>
          </a:bodyPr>
          <a:lstStyle/>
          <a:p>
            <a:r>
              <a:rPr lang="en-US" sz="2000" b="1">
                <a:latin typeface="Arial"/>
                <a:cs typeface="Arial"/>
              </a:rPr>
              <a:t>Something square</a:t>
            </a:r>
            <a:endParaRPr lang="en-US" sz="2000" b="1">
              <a:latin typeface="Arial" panose="020B0604020202020204" pitchFamily="34" charset="0"/>
              <a:cs typeface="Arial" panose="020B0604020202020204" pitchFamily="34" charset="0"/>
            </a:endParaRPr>
          </a:p>
        </p:txBody>
      </p:sp>
      <p:pic>
        <p:nvPicPr>
          <p:cNvPr id="2050" name="Picture 2" descr="Blond indented girl with eye in magnifying glass - License ...">
            <a:extLst>
              <a:ext uri="{FF2B5EF4-FFF2-40B4-BE49-F238E27FC236}">
                <a16:creationId xmlns:a16="http://schemas.microsoft.com/office/drawing/2014/main" id="{EF85D3C0-182C-4D5E-8C0C-960C30B3BF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248"/>
          <a:stretch/>
        </p:blipFill>
        <p:spPr bwMode="auto">
          <a:xfrm rot="20939675">
            <a:off x="375979" y="3524509"/>
            <a:ext cx="4427516" cy="27390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File:Checkmark.svg - Wikimedia Commons">
            <a:extLst>
              <a:ext uri="{FF2B5EF4-FFF2-40B4-BE49-F238E27FC236}">
                <a16:creationId xmlns:a16="http://schemas.microsoft.com/office/drawing/2014/main" id="{75F10E83-2A6B-4E11-B6D8-39462BF6BE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3233" y="988072"/>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File:Checkmark.svg - Wikimedia Commons">
            <a:extLst>
              <a:ext uri="{FF2B5EF4-FFF2-40B4-BE49-F238E27FC236}">
                <a16:creationId xmlns:a16="http://schemas.microsoft.com/office/drawing/2014/main" id="{4C61C56C-7DC2-4A90-97E9-3957FF1F2E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433" y="1657055"/>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ile:Checkmark.svg - Wikimedia Commons">
            <a:extLst>
              <a:ext uri="{FF2B5EF4-FFF2-40B4-BE49-F238E27FC236}">
                <a16:creationId xmlns:a16="http://schemas.microsoft.com/office/drawing/2014/main" id="{5E4C5849-23EE-4A43-898D-3392970B2A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433" y="2319795"/>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ile:Checkmark.svg - Wikimedia Commons">
            <a:extLst>
              <a:ext uri="{FF2B5EF4-FFF2-40B4-BE49-F238E27FC236}">
                <a16:creationId xmlns:a16="http://schemas.microsoft.com/office/drawing/2014/main" id="{E6C7E9D2-82E5-416D-B270-4AE92F0F0C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433" y="3024063"/>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File:Checkmark.svg - Wikimedia Commons">
            <a:extLst>
              <a:ext uri="{FF2B5EF4-FFF2-40B4-BE49-F238E27FC236}">
                <a16:creationId xmlns:a16="http://schemas.microsoft.com/office/drawing/2014/main" id="{0053D4A4-A8A9-4CD5-BF97-E6AC11BB78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0143" y="3657762"/>
            <a:ext cx="862378" cy="7668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513DBCD-35E5-4DC5-8149-2579A4652A09}"/>
              </a:ext>
            </a:extLst>
          </p:cNvPr>
          <p:cNvSpPr txBox="1"/>
          <p:nvPr/>
        </p:nvSpPr>
        <p:spPr>
          <a:xfrm>
            <a:off x="7320019" y="4508468"/>
            <a:ext cx="3770722" cy="400110"/>
          </a:xfrm>
          <a:prstGeom prst="rect">
            <a:avLst/>
          </a:prstGeom>
          <a:noFill/>
        </p:spPr>
        <p:txBody>
          <a:bodyPr wrap="square" lIns="91440" tIns="45720" rIns="91440" bIns="45720" rtlCol="0" anchor="t">
            <a:spAutoFit/>
          </a:bodyPr>
          <a:lstStyle/>
          <a:p>
            <a:r>
              <a:rPr lang="en-US" sz="2000" b="1">
                <a:latin typeface="Arial"/>
                <a:cs typeface="Arial"/>
              </a:rPr>
              <a:t>Something blue</a:t>
            </a:r>
            <a:endParaRPr lang="en-US" sz="2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24564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6CD9-3E43-4213-BAB7-A91439C040FB}"/>
              </a:ext>
            </a:extLst>
          </p:cNvPr>
          <p:cNvSpPr>
            <a:spLocks noGrp="1"/>
          </p:cNvSpPr>
          <p:nvPr>
            <p:ph type="title"/>
          </p:nvPr>
        </p:nvSpPr>
        <p:spPr>
          <a:xfrm>
            <a:off x="8389825" y="-487054"/>
            <a:ext cx="3358294" cy="3622844"/>
          </a:xfrm>
        </p:spPr>
        <p:txBody>
          <a:bodyPr vert="horz" lIns="91440" tIns="45720" rIns="91440" bIns="45720" rtlCol="0" anchor="b">
            <a:normAutofit/>
          </a:bodyPr>
          <a:lstStyle/>
          <a:p>
            <a:pPr algn="ctr">
              <a:lnSpc>
                <a:spcPct val="85000"/>
              </a:lnSpc>
            </a:pPr>
            <a:r>
              <a:rPr lang="en-US" sz="3800" b="1" cap="all" dirty="0">
                <a:solidFill>
                  <a:srgbClr val="FFFFFF"/>
                </a:solidFill>
              </a:rPr>
              <a:t>Time for a Scavenger Hunt!</a:t>
            </a:r>
          </a:p>
        </p:txBody>
      </p:sp>
      <p:pic>
        <p:nvPicPr>
          <p:cNvPr id="7" name="Picture 6">
            <a:extLst>
              <a:ext uri="{FF2B5EF4-FFF2-40B4-BE49-F238E27FC236}">
                <a16:creationId xmlns:a16="http://schemas.microsoft.com/office/drawing/2014/main" id="{A8DA98B2-BAEF-469D-9C2F-41F7B53D2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581" y="134373"/>
            <a:ext cx="5396538" cy="5599521"/>
          </a:xfrm>
          <a:prstGeom prst="rect">
            <a:avLst/>
          </a:prstGeom>
          <a:effectLst>
            <a:outerShdw blurRad="76200" dir="13500000" sy="23000" kx="1200000" algn="br" rotWithShape="0">
              <a:prstClr val="black">
                <a:alpha val="20000"/>
              </a:prstClr>
            </a:outerShdw>
          </a:effectLst>
        </p:spPr>
      </p:pic>
      <p:sp>
        <p:nvSpPr>
          <p:cNvPr id="8" name="TextBox 7">
            <a:extLst>
              <a:ext uri="{FF2B5EF4-FFF2-40B4-BE49-F238E27FC236}">
                <a16:creationId xmlns:a16="http://schemas.microsoft.com/office/drawing/2014/main" id="{39F11741-926A-45CE-BA9B-CA2CB52F4015}"/>
              </a:ext>
            </a:extLst>
          </p:cNvPr>
          <p:cNvSpPr txBox="1"/>
          <p:nvPr/>
        </p:nvSpPr>
        <p:spPr>
          <a:xfrm>
            <a:off x="7213600" y="1237076"/>
            <a:ext cx="4409440" cy="400110"/>
          </a:xfrm>
          <a:prstGeom prst="rect">
            <a:avLst/>
          </a:prstGeom>
          <a:noFill/>
        </p:spPr>
        <p:txBody>
          <a:bodyPr wrap="square" lIns="91440" tIns="45720" rIns="91440" bIns="45720" rtlCol="0" anchor="t">
            <a:spAutoFit/>
          </a:bodyPr>
          <a:lstStyle/>
          <a:p>
            <a:r>
              <a:rPr lang="en-US" sz="2000" b="1" dirty="0">
                <a:latin typeface="Arial"/>
                <a:cs typeface="Arial"/>
              </a:rPr>
              <a:t>Starting that makes you happy</a:t>
            </a:r>
            <a:endParaRPr lang="en-US" sz="20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8D97021-27C9-480C-8AA5-9C857128CCCF}"/>
              </a:ext>
            </a:extLst>
          </p:cNvPr>
          <p:cNvSpPr txBox="1"/>
          <p:nvPr/>
        </p:nvSpPr>
        <p:spPr>
          <a:xfrm>
            <a:off x="7213599" y="1883325"/>
            <a:ext cx="4409439" cy="400110"/>
          </a:xfrm>
          <a:prstGeom prst="rect">
            <a:avLst/>
          </a:prstGeom>
          <a:noFill/>
        </p:spPr>
        <p:txBody>
          <a:bodyPr wrap="square" rtlCol="0" anchor="t">
            <a:spAutoFit/>
          </a:bodyPr>
          <a:lstStyle/>
          <a:p>
            <a:r>
              <a:rPr lang="en-US" sz="2000" b="1" dirty="0">
                <a:latin typeface="Arial"/>
                <a:cs typeface="Arial"/>
              </a:rPr>
              <a:t>Something you use during the day</a:t>
            </a:r>
            <a:endParaRPr lang="en-US" sz="20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F086B07-1782-49C0-930F-306A8A60A055}"/>
              </a:ext>
            </a:extLst>
          </p:cNvPr>
          <p:cNvSpPr txBox="1"/>
          <p:nvPr/>
        </p:nvSpPr>
        <p:spPr>
          <a:xfrm>
            <a:off x="7320020" y="2526399"/>
            <a:ext cx="3770722" cy="400110"/>
          </a:xfrm>
          <a:prstGeom prst="rect">
            <a:avLst/>
          </a:prstGeom>
          <a:noFill/>
        </p:spPr>
        <p:txBody>
          <a:bodyPr wrap="square" lIns="91440" tIns="45720" rIns="91440" bIns="45720" rtlCol="0" anchor="t">
            <a:spAutoFit/>
          </a:bodyPr>
          <a:lstStyle/>
          <a:p>
            <a:r>
              <a:rPr lang="en-US" sz="2000" b="1" dirty="0">
                <a:latin typeface="Arial"/>
                <a:cs typeface="Arial"/>
              </a:rPr>
              <a:t>Something you use for class</a:t>
            </a:r>
            <a:endParaRPr lang="en-US" sz="20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5A9A4F2-E326-4141-8FB7-FA9FD2AB26FE}"/>
              </a:ext>
            </a:extLst>
          </p:cNvPr>
          <p:cNvSpPr txBox="1"/>
          <p:nvPr/>
        </p:nvSpPr>
        <p:spPr>
          <a:xfrm>
            <a:off x="7320020" y="3067222"/>
            <a:ext cx="4302684" cy="707886"/>
          </a:xfrm>
          <a:prstGeom prst="rect">
            <a:avLst/>
          </a:prstGeom>
          <a:noFill/>
        </p:spPr>
        <p:txBody>
          <a:bodyPr wrap="square" lIns="91440" tIns="45720" rIns="91440" bIns="45720" rtlCol="0" anchor="t">
            <a:spAutoFit/>
          </a:bodyPr>
          <a:lstStyle/>
          <a:p>
            <a:r>
              <a:rPr lang="en-US" sz="2000" b="1" dirty="0">
                <a:latin typeface="Arial"/>
                <a:cs typeface="Arial"/>
              </a:rPr>
              <a:t>Something that doesn’t make noise</a:t>
            </a:r>
            <a:endParaRPr lang="en-US" sz="200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BB7B238-AF98-478F-AF85-1891E714CBAD}"/>
              </a:ext>
            </a:extLst>
          </p:cNvPr>
          <p:cNvSpPr txBox="1"/>
          <p:nvPr/>
        </p:nvSpPr>
        <p:spPr>
          <a:xfrm>
            <a:off x="7320020" y="3803978"/>
            <a:ext cx="3770722" cy="400110"/>
          </a:xfrm>
          <a:prstGeom prst="rect">
            <a:avLst/>
          </a:prstGeom>
          <a:noFill/>
        </p:spPr>
        <p:txBody>
          <a:bodyPr wrap="square" lIns="91440" tIns="45720" rIns="91440" bIns="45720" rtlCol="0" anchor="t">
            <a:spAutoFit/>
          </a:bodyPr>
          <a:lstStyle/>
          <a:p>
            <a:r>
              <a:rPr lang="en-US" sz="2000" b="1" dirty="0">
                <a:latin typeface="Arial"/>
                <a:cs typeface="Arial"/>
              </a:rPr>
              <a:t>Something round</a:t>
            </a:r>
            <a:endParaRPr lang="en-US" sz="2000" b="1" dirty="0">
              <a:latin typeface="Arial" panose="020B0604020202020204" pitchFamily="34" charset="0"/>
              <a:cs typeface="Arial" panose="020B0604020202020204" pitchFamily="34" charset="0"/>
            </a:endParaRPr>
          </a:p>
        </p:txBody>
      </p:sp>
      <p:pic>
        <p:nvPicPr>
          <p:cNvPr id="2050" name="Picture 2" descr="Blond indented girl with eye in magnifying glass - License ...">
            <a:extLst>
              <a:ext uri="{FF2B5EF4-FFF2-40B4-BE49-F238E27FC236}">
                <a16:creationId xmlns:a16="http://schemas.microsoft.com/office/drawing/2014/main" id="{EF85D3C0-182C-4D5E-8C0C-960C30B3BF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248"/>
          <a:stretch/>
        </p:blipFill>
        <p:spPr bwMode="auto">
          <a:xfrm rot="20939675">
            <a:off x="375979" y="3524509"/>
            <a:ext cx="4427516" cy="27390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File:Checkmark.svg - Wikimedia Commons">
            <a:extLst>
              <a:ext uri="{FF2B5EF4-FFF2-40B4-BE49-F238E27FC236}">
                <a16:creationId xmlns:a16="http://schemas.microsoft.com/office/drawing/2014/main" id="{75F10E83-2A6B-4E11-B6D8-39462BF6BE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3233" y="988072"/>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File:Checkmark.svg - Wikimedia Commons">
            <a:extLst>
              <a:ext uri="{FF2B5EF4-FFF2-40B4-BE49-F238E27FC236}">
                <a16:creationId xmlns:a16="http://schemas.microsoft.com/office/drawing/2014/main" id="{4C61C56C-7DC2-4A90-97E9-3957FF1F2E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433" y="1657055"/>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ile:Checkmark.svg - Wikimedia Commons">
            <a:extLst>
              <a:ext uri="{FF2B5EF4-FFF2-40B4-BE49-F238E27FC236}">
                <a16:creationId xmlns:a16="http://schemas.microsoft.com/office/drawing/2014/main" id="{5E4C5849-23EE-4A43-898D-3392970B2A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433" y="2319795"/>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ile:Checkmark.svg - Wikimedia Commons">
            <a:extLst>
              <a:ext uri="{FF2B5EF4-FFF2-40B4-BE49-F238E27FC236}">
                <a16:creationId xmlns:a16="http://schemas.microsoft.com/office/drawing/2014/main" id="{E6C7E9D2-82E5-416D-B270-4AE92F0F0C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433" y="3024063"/>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File:Checkmark.svg - Wikimedia Commons">
            <a:extLst>
              <a:ext uri="{FF2B5EF4-FFF2-40B4-BE49-F238E27FC236}">
                <a16:creationId xmlns:a16="http://schemas.microsoft.com/office/drawing/2014/main" id="{0053D4A4-A8A9-4CD5-BF97-E6AC11BB78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0143" y="3657762"/>
            <a:ext cx="862378" cy="7668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A1CC86F-5E07-49A3-967F-1BA4AAF7A27E}"/>
              </a:ext>
            </a:extLst>
          </p:cNvPr>
          <p:cNvSpPr txBox="1"/>
          <p:nvPr/>
        </p:nvSpPr>
        <p:spPr>
          <a:xfrm>
            <a:off x="7348774" y="4465336"/>
            <a:ext cx="3770722" cy="400110"/>
          </a:xfrm>
          <a:prstGeom prst="rect">
            <a:avLst/>
          </a:prstGeom>
          <a:noFill/>
        </p:spPr>
        <p:txBody>
          <a:bodyPr wrap="square" lIns="91440" tIns="45720" rIns="91440" bIns="45720" rtlCol="0" anchor="t">
            <a:spAutoFit/>
          </a:bodyPr>
          <a:lstStyle/>
          <a:p>
            <a:r>
              <a:rPr lang="en-US" sz="2000" b="1" dirty="0">
                <a:latin typeface="Arial"/>
                <a:cs typeface="Arial"/>
              </a:rPr>
              <a:t>Something soft</a:t>
            </a:r>
            <a:endParaRPr lang="en-US" sz="2000" b="1" dirty="0">
              <a:latin typeface="Arial" panose="020B0604020202020204" pitchFamily="34" charset="0"/>
              <a:cs typeface="Arial" panose="020B0604020202020204" pitchFamily="34" charset="0"/>
            </a:endParaRPr>
          </a:p>
        </p:txBody>
      </p:sp>
      <p:sp>
        <p:nvSpPr>
          <p:cNvPr id="22" name="Content Placeholder 2">
            <a:extLst>
              <a:ext uri="{FF2B5EF4-FFF2-40B4-BE49-F238E27FC236}">
                <a16:creationId xmlns:a16="http://schemas.microsoft.com/office/drawing/2014/main" id="{DCEDC455-9C47-47D5-A2C4-4D9A952E8638}"/>
              </a:ext>
            </a:extLst>
          </p:cNvPr>
          <p:cNvSpPr>
            <a:spLocks noGrp="1"/>
          </p:cNvSpPr>
          <p:nvPr>
            <p:ph idx="1"/>
          </p:nvPr>
        </p:nvSpPr>
        <p:spPr>
          <a:xfrm>
            <a:off x="391886" y="848254"/>
            <a:ext cx="5902036" cy="2265608"/>
          </a:xfrm>
        </p:spPr>
        <p:txBody>
          <a:bodyPr>
            <a:normAutofit/>
          </a:bodyPr>
          <a:lstStyle/>
          <a:p>
            <a:pPr marL="0" indent="0" algn="ctr">
              <a:buNone/>
            </a:pPr>
            <a:r>
              <a:rPr lang="en-US" sz="4400" dirty="0">
                <a:solidFill>
                  <a:srgbClr val="7030A0"/>
                </a:solidFill>
                <a:latin typeface="+mj-lt"/>
              </a:rPr>
              <a:t>You have 2 minutes!</a:t>
            </a:r>
          </a:p>
          <a:p>
            <a:pPr marL="0" indent="0" algn="ctr">
              <a:buNone/>
            </a:pPr>
            <a:r>
              <a:rPr lang="en-US" sz="4400" dirty="0">
                <a:solidFill>
                  <a:srgbClr val="7030A0"/>
                </a:solidFill>
                <a:latin typeface="+mj-lt"/>
              </a:rPr>
              <a:t>How many can</a:t>
            </a:r>
          </a:p>
          <a:p>
            <a:pPr marL="0" indent="0" algn="ctr">
              <a:buNone/>
            </a:pPr>
            <a:r>
              <a:rPr lang="en-US" sz="4400" dirty="0">
                <a:solidFill>
                  <a:srgbClr val="7030A0"/>
                </a:solidFill>
                <a:latin typeface="+mj-lt"/>
              </a:rPr>
              <a:t> you find….</a:t>
            </a:r>
          </a:p>
        </p:txBody>
      </p:sp>
    </p:spTree>
    <p:extLst>
      <p:ext uri="{BB962C8B-B14F-4D97-AF65-F5344CB8AC3E}">
        <p14:creationId xmlns:p14="http://schemas.microsoft.com/office/powerpoint/2010/main" val="14405944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6CD9-3E43-4213-BAB7-A91439C040FB}"/>
              </a:ext>
            </a:extLst>
          </p:cNvPr>
          <p:cNvSpPr>
            <a:spLocks noGrp="1"/>
          </p:cNvSpPr>
          <p:nvPr>
            <p:ph type="title"/>
          </p:nvPr>
        </p:nvSpPr>
        <p:spPr>
          <a:xfrm>
            <a:off x="2293825" y="-257016"/>
            <a:ext cx="3358294" cy="3622844"/>
          </a:xfrm>
        </p:spPr>
        <p:txBody>
          <a:bodyPr vert="horz" lIns="91440" tIns="45720" rIns="91440" bIns="45720" rtlCol="0" anchor="b">
            <a:normAutofit/>
          </a:bodyPr>
          <a:lstStyle/>
          <a:p>
            <a:pPr algn="ctr">
              <a:lnSpc>
                <a:spcPct val="85000"/>
              </a:lnSpc>
            </a:pPr>
            <a:r>
              <a:rPr lang="en-US" sz="3800" b="1" cap="all">
                <a:solidFill>
                  <a:srgbClr val="FFFFFF"/>
                </a:solidFill>
              </a:rPr>
              <a:t>Time for a Scavenger Hunt!</a:t>
            </a:r>
          </a:p>
        </p:txBody>
      </p:sp>
      <p:pic>
        <p:nvPicPr>
          <p:cNvPr id="7" name="Picture 6">
            <a:extLst>
              <a:ext uri="{FF2B5EF4-FFF2-40B4-BE49-F238E27FC236}">
                <a16:creationId xmlns:a16="http://schemas.microsoft.com/office/drawing/2014/main" id="{A8DA98B2-BAEF-469D-9C2F-41F7B53D2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1" y="364411"/>
            <a:ext cx="5396538" cy="5599521"/>
          </a:xfrm>
          <a:prstGeom prst="rect">
            <a:avLst/>
          </a:prstGeom>
          <a:effectLst>
            <a:outerShdw blurRad="76200" dir="13500000" sy="23000" kx="1200000" algn="br" rotWithShape="0">
              <a:prstClr val="black">
                <a:alpha val="20000"/>
              </a:prstClr>
            </a:outerShdw>
          </a:effectLst>
        </p:spPr>
      </p:pic>
      <p:sp>
        <p:nvSpPr>
          <p:cNvPr id="8" name="TextBox 7">
            <a:extLst>
              <a:ext uri="{FF2B5EF4-FFF2-40B4-BE49-F238E27FC236}">
                <a16:creationId xmlns:a16="http://schemas.microsoft.com/office/drawing/2014/main" id="{39F11741-926A-45CE-BA9B-CA2CB52F4015}"/>
              </a:ext>
            </a:extLst>
          </p:cNvPr>
          <p:cNvSpPr txBox="1"/>
          <p:nvPr/>
        </p:nvSpPr>
        <p:spPr>
          <a:xfrm>
            <a:off x="1224020" y="1467114"/>
            <a:ext cx="3770722"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Headband or Hat</a:t>
            </a:r>
          </a:p>
        </p:txBody>
      </p:sp>
      <p:sp>
        <p:nvSpPr>
          <p:cNvPr id="9" name="TextBox 8">
            <a:extLst>
              <a:ext uri="{FF2B5EF4-FFF2-40B4-BE49-F238E27FC236}">
                <a16:creationId xmlns:a16="http://schemas.microsoft.com/office/drawing/2014/main" id="{08D97021-27C9-480C-8AA5-9C857128CCCF}"/>
              </a:ext>
            </a:extLst>
          </p:cNvPr>
          <p:cNvSpPr txBox="1"/>
          <p:nvPr/>
        </p:nvSpPr>
        <p:spPr>
          <a:xfrm>
            <a:off x="1224020" y="2113363"/>
            <a:ext cx="3770722"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Something ROUND</a:t>
            </a:r>
          </a:p>
        </p:txBody>
      </p:sp>
      <p:sp>
        <p:nvSpPr>
          <p:cNvPr id="10" name="TextBox 9">
            <a:extLst>
              <a:ext uri="{FF2B5EF4-FFF2-40B4-BE49-F238E27FC236}">
                <a16:creationId xmlns:a16="http://schemas.microsoft.com/office/drawing/2014/main" id="{EF086B07-1782-49C0-930F-306A8A60A055}"/>
              </a:ext>
            </a:extLst>
          </p:cNvPr>
          <p:cNvSpPr txBox="1"/>
          <p:nvPr/>
        </p:nvSpPr>
        <p:spPr>
          <a:xfrm>
            <a:off x="1224020" y="2756437"/>
            <a:ext cx="3770722" cy="400110"/>
          </a:xfrm>
          <a:prstGeom prst="rect">
            <a:avLst/>
          </a:prstGeom>
          <a:noFill/>
        </p:spPr>
        <p:txBody>
          <a:bodyPr wrap="square" lIns="91440" tIns="45720" rIns="91440" bIns="45720" rtlCol="0" anchor="t">
            <a:spAutoFit/>
          </a:bodyPr>
          <a:lstStyle/>
          <a:p>
            <a:r>
              <a:rPr lang="en-US" sz="2000" b="1">
                <a:latin typeface="Arial"/>
                <a:cs typeface="Arial"/>
              </a:rPr>
              <a:t>Something Yellow</a:t>
            </a:r>
          </a:p>
        </p:txBody>
      </p:sp>
      <p:sp>
        <p:nvSpPr>
          <p:cNvPr id="11" name="TextBox 10">
            <a:extLst>
              <a:ext uri="{FF2B5EF4-FFF2-40B4-BE49-F238E27FC236}">
                <a16:creationId xmlns:a16="http://schemas.microsoft.com/office/drawing/2014/main" id="{25A9A4F2-E326-4141-8FB7-FA9FD2AB26FE}"/>
              </a:ext>
            </a:extLst>
          </p:cNvPr>
          <p:cNvSpPr txBox="1"/>
          <p:nvPr/>
        </p:nvSpPr>
        <p:spPr>
          <a:xfrm>
            <a:off x="1224020" y="3369146"/>
            <a:ext cx="3770722"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Stuffed Animal</a:t>
            </a:r>
          </a:p>
        </p:txBody>
      </p:sp>
      <p:sp>
        <p:nvSpPr>
          <p:cNvPr id="12" name="TextBox 11">
            <a:extLst>
              <a:ext uri="{FF2B5EF4-FFF2-40B4-BE49-F238E27FC236}">
                <a16:creationId xmlns:a16="http://schemas.microsoft.com/office/drawing/2014/main" id="{6BB7B238-AF98-478F-AF85-1891E714CBAD}"/>
              </a:ext>
            </a:extLst>
          </p:cNvPr>
          <p:cNvSpPr txBox="1"/>
          <p:nvPr/>
        </p:nvSpPr>
        <p:spPr>
          <a:xfrm>
            <a:off x="1224020" y="4034016"/>
            <a:ext cx="3770722"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Or Your Pet</a:t>
            </a:r>
          </a:p>
        </p:txBody>
      </p:sp>
      <p:sp>
        <p:nvSpPr>
          <p:cNvPr id="13" name="TextBox 12">
            <a:extLst>
              <a:ext uri="{FF2B5EF4-FFF2-40B4-BE49-F238E27FC236}">
                <a16:creationId xmlns:a16="http://schemas.microsoft.com/office/drawing/2014/main" id="{27B724A0-6A98-4C58-B756-2BAA1FC279F0}"/>
              </a:ext>
            </a:extLst>
          </p:cNvPr>
          <p:cNvSpPr txBox="1"/>
          <p:nvPr/>
        </p:nvSpPr>
        <p:spPr>
          <a:xfrm>
            <a:off x="1224020" y="4775312"/>
            <a:ext cx="3770722" cy="400110"/>
          </a:xfrm>
          <a:prstGeom prst="rect">
            <a:avLst/>
          </a:prstGeom>
          <a:noFill/>
        </p:spPr>
        <p:txBody>
          <a:bodyPr wrap="square" lIns="91440" tIns="45720" rIns="91440" bIns="45720" rtlCol="0" anchor="t">
            <a:spAutoFit/>
          </a:bodyPr>
          <a:lstStyle/>
          <a:p>
            <a:r>
              <a:rPr lang="en-US" sz="2000" b="1">
                <a:latin typeface="Arial"/>
                <a:cs typeface="Arial"/>
              </a:rPr>
              <a:t>A Napkin</a:t>
            </a:r>
          </a:p>
        </p:txBody>
      </p:sp>
      <p:pic>
        <p:nvPicPr>
          <p:cNvPr id="2050" name="Picture 2" descr="Blond indented girl with eye in magnifying glass - License ...">
            <a:extLst>
              <a:ext uri="{FF2B5EF4-FFF2-40B4-BE49-F238E27FC236}">
                <a16:creationId xmlns:a16="http://schemas.microsoft.com/office/drawing/2014/main" id="{EF85D3C0-182C-4D5E-8C0C-960C30B3BF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248"/>
          <a:stretch/>
        </p:blipFill>
        <p:spPr bwMode="auto">
          <a:xfrm rot="1020000">
            <a:off x="6644507" y="3337603"/>
            <a:ext cx="4427516" cy="27390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File:Checkmark.svg - Wikimedia Commons">
            <a:extLst>
              <a:ext uri="{FF2B5EF4-FFF2-40B4-BE49-F238E27FC236}">
                <a16:creationId xmlns:a16="http://schemas.microsoft.com/office/drawing/2014/main" id="{75F10E83-2A6B-4E11-B6D8-39462BF6BE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233" y="1218110"/>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File:Checkmark.svg - Wikimedia Commons">
            <a:extLst>
              <a:ext uri="{FF2B5EF4-FFF2-40B4-BE49-F238E27FC236}">
                <a16:creationId xmlns:a16="http://schemas.microsoft.com/office/drawing/2014/main" id="{4C61C56C-7DC2-4A90-97E9-3957FF1F2E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433" y="1887093"/>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ile:Checkmark.svg - Wikimedia Commons">
            <a:extLst>
              <a:ext uri="{FF2B5EF4-FFF2-40B4-BE49-F238E27FC236}">
                <a16:creationId xmlns:a16="http://schemas.microsoft.com/office/drawing/2014/main" id="{5E4C5849-23EE-4A43-898D-3392970B2A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433" y="2549833"/>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ile:Checkmark.svg - Wikimedia Commons">
            <a:extLst>
              <a:ext uri="{FF2B5EF4-FFF2-40B4-BE49-F238E27FC236}">
                <a16:creationId xmlns:a16="http://schemas.microsoft.com/office/drawing/2014/main" id="{E6C7E9D2-82E5-416D-B270-4AE92F0F0C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433" y="3254101"/>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File:Checkmark.svg - Wikimedia Commons">
            <a:extLst>
              <a:ext uri="{FF2B5EF4-FFF2-40B4-BE49-F238E27FC236}">
                <a16:creationId xmlns:a16="http://schemas.microsoft.com/office/drawing/2014/main" id="{0053D4A4-A8A9-4CD5-BF97-E6AC11BB78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43" y="3887800"/>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File:Checkmark.svg - Wikimedia Commons">
            <a:extLst>
              <a:ext uri="{FF2B5EF4-FFF2-40B4-BE49-F238E27FC236}">
                <a16:creationId xmlns:a16="http://schemas.microsoft.com/office/drawing/2014/main" id="{F348EEA1-1BF0-4FF8-807A-E53FEB03ED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433" y="4521499"/>
            <a:ext cx="862378" cy="766874"/>
          </a:xfrm>
          <a:prstGeom prst="rect">
            <a:avLst/>
          </a:prstGeom>
          <a:noFill/>
          <a:extLst>
            <a:ext uri="{909E8E84-426E-40DD-AFC4-6F175D3DCCD1}">
              <a14:hiddenFill xmlns:a14="http://schemas.microsoft.com/office/drawing/2010/main">
                <a:solidFill>
                  <a:srgbClr val="FFFFFF"/>
                </a:solidFill>
              </a14:hiddenFill>
            </a:ext>
          </a:extLst>
        </p:spPr>
      </p:pic>
      <p:sp>
        <p:nvSpPr>
          <p:cNvPr id="23" name="Content Placeholder 2">
            <a:extLst>
              <a:ext uri="{FF2B5EF4-FFF2-40B4-BE49-F238E27FC236}">
                <a16:creationId xmlns:a16="http://schemas.microsoft.com/office/drawing/2014/main" id="{37624494-FC30-47BC-B55E-266489A3126F}"/>
              </a:ext>
            </a:extLst>
          </p:cNvPr>
          <p:cNvSpPr>
            <a:spLocks noGrp="1"/>
          </p:cNvSpPr>
          <p:nvPr>
            <p:ph idx="1"/>
          </p:nvPr>
        </p:nvSpPr>
        <p:spPr>
          <a:xfrm>
            <a:off x="5628904" y="503869"/>
            <a:ext cx="5902036" cy="2265608"/>
          </a:xfrm>
        </p:spPr>
        <p:txBody>
          <a:bodyPr>
            <a:normAutofit/>
          </a:bodyPr>
          <a:lstStyle/>
          <a:p>
            <a:pPr marL="0" indent="0" algn="ctr">
              <a:buNone/>
            </a:pPr>
            <a:r>
              <a:rPr lang="en-US" sz="4400" dirty="0">
                <a:solidFill>
                  <a:srgbClr val="7030A0"/>
                </a:solidFill>
                <a:latin typeface="+mj-lt"/>
              </a:rPr>
              <a:t>You have 2 minutes!</a:t>
            </a:r>
          </a:p>
          <a:p>
            <a:pPr marL="0" indent="0" algn="ctr">
              <a:buNone/>
            </a:pPr>
            <a:r>
              <a:rPr lang="en-US" sz="4400" dirty="0">
                <a:solidFill>
                  <a:srgbClr val="7030A0"/>
                </a:solidFill>
                <a:latin typeface="+mj-lt"/>
              </a:rPr>
              <a:t>How many can</a:t>
            </a:r>
          </a:p>
          <a:p>
            <a:pPr marL="0" indent="0" algn="ctr">
              <a:buNone/>
            </a:pPr>
            <a:r>
              <a:rPr lang="en-US" sz="4400" dirty="0">
                <a:solidFill>
                  <a:srgbClr val="7030A0"/>
                </a:solidFill>
                <a:latin typeface="+mj-lt"/>
              </a:rPr>
              <a:t> you find….</a:t>
            </a:r>
          </a:p>
        </p:txBody>
      </p:sp>
    </p:spTree>
    <p:extLst>
      <p:ext uri="{BB962C8B-B14F-4D97-AF65-F5344CB8AC3E}">
        <p14:creationId xmlns:p14="http://schemas.microsoft.com/office/powerpoint/2010/main" val="946908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197E-F70F-45CE-93C8-F95563AF66BA}"/>
              </a:ext>
            </a:extLst>
          </p:cNvPr>
          <p:cNvSpPr>
            <a:spLocks noGrp="1"/>
          </p:cNvSpPr>
          <p:nvPr>
            <p:ph type="title"/>
          </p:nvPr>
        </p:nvSpPr>
        <p:spPr>
          <a:xfrm>
            <a:off x="838200" y="2549375"/>
            <a:ext cx="10515600" cy="1325563"/>
          </a:xfrm>
        </p:spPr>
        <p:txBody>
          <a:bodyPr vert="horz" lIns="91440" tIns="45720" rIns="91440" bIns="45720" rtlCol="0" anchor="ctr">
            <a:noAutofit/>
          </a:bodyPr>
          <a:lstStyle/>
          <a:p>
            <a:endParaRPr lang="en-US" sz="6000" b="1" dirty="0"/>
          </a:p>
          <a:p>
            <a:pPr algn="ctr"/>
            <a:r>
              <a:rPr lang="en-US" sz="6000" b="1" dirty="0">
                <a:ea typeface="+mj-lt"/>
                <a:cs typeface="+mj-lt"/>
              </a:rPr>
              <a:t>Girl Scout Traditions</a:t>
            </a:r>
            <a:endParaRPr lang="en-US" sz="6000" b="1" dirty="0"/>
          </a:p>
          <a:p>
            <a:endParaRPr lang="en-US" sz="6000" b="1" dirty="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0" y="0"/>
            <a:ext cx="1447800" cy="1352550"/>
          </a:xfrm>
          <a:prstGeom prst="rect">
            <a:avLst/>
          </a:prstGeom>
        </p:spPr>
      </p:pic>
      <p:pic>
        <p:nvPicPr>
          <p:cNvPr id="5" name="Graphic 4" descr="Home">
            <a:hlinkClick r:id="rId4" action="ppaction://hlinksldjump"/>
            <a:extLst>
              <a:ext uri="{FF2B5EF4-FFF2-40B4-BE49-F238E27FC236}">
                <a16:creationId xmlns:a16="http://schemas.microsoft.com/office/drawing/2014/main" id="{0DBDF714-A0EF-451F-8499-1198AE8E64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06200" y="0"/>
            <a:ext cx="685800" cy="685800"/>
          </a:xfrm>
          <a:prstGeom prst="rect">
            <a:avLst/>
          </a:prstGeom>
        </p:spPr>
      </p:pic>
    </p:spTree>
    <p:extLst>
      <p:ext uri="{BB962C8B-B14F-4D97-AF65-F5344CB8AC3E}">
        <p14:creationId xmlns:p14="http://schemas.microsoft.com/office/powerpoint/2010/main" val="34681365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6CD9-3E43-4213-BAB7-A91439C040FB}"/>
              </a:ext>
            </a:extLst>
          </p:cNvPr>
          <p:cNvSpPr>
            <a:spLocks noGrp="1"/>
          </p:cNvSpPr>
          <p:nvPr>
            <p:ph type="title"/>
          </p:nvPr>
        </p:nvSpPr>
        <p:spPr>
          <a:xfrm>
            <a:off x="2394467" y="-170752"/>
            <a:ext cx="3358294" cy="3622844"/>
          </a:xfrm>
        </p:spPr>
        <p:txBody>
          <a:bodyPr vert="horz" lIns="91440" tIns="45720" rIns="91440" bIns="45720" rtlCol="0" anchor="b">
            <a:normAutofit/>
          </a:bodyPr>
          <a:lstStyle/>
          <a:p>
            <a:pPr algn="ctr">
              <a:lnSpc>
                <a:spcPct val="85000"/>
              </a:lnSpc>
            </a:pPr>
            <a:r>
              <a:rPr lang="en-US" sz="3800" b="1" cap="all">
                <a:solidFill>
                  <a:srgbClr val="FFFFFF"/>
                </a:solidFill>
              </a:rPr>
              <a:t>Time for a Scavenger Hunt!</a:t>
            </a:r>
          </a:p>
        </p:txBody>
      </p:sp>
      <p:pic>
        <p:nvPicPr>
          <p:cNvPr id="7" name="Picture 6">
            <a:extLst>
              <a:ext uri="{FF2B5EF4-FFF2-40B4-BE49-F238E27FC236}">
                <a16:creationId xmlns:a16="http://schemas.microsoft.com/office/drawing/2014/main" id="{A8DA98B2-BAEF-469D-9C2F-41F7B53D2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222" y="450675"/>
            <a:ext cx="5396538" cy="5599521"/>
          </a:xfrm>
          <a:prstGeom prst="rect">
            <a:avLst/>
          </a:prstGeom>
          <a:effectLst>
            <a:outerShdw blurRad="76200" dir="13500000" sy="23000" kx="1200000" algn="br" rotWithShape="0">
              <a:prstClr val="black">
                <a:alpha val="20000"/>
              </a:prstClr>
            </a:outerShdw>
          </a:effectLst>
        </p:spPr>
      </p:pic>
      <p:sp>
        <p:nvSpPr>
          <p:cNvPr id="8" name="TextBox 7">
            <a:extLst>
              <a:ext uri="{FF2B5EF4-FFF2-40B4-BE49-F238E27FC236}">
                <a16:creationId xmlns:a16="http://schemas.microsoft.com/office/drawing/2014/main" id="{39F11741-926A-45CE-BA9B-CA2CB52F4015}"/>
              </a:ext>
            </a:extLst>
          </p:cNvPr>
          <p:cNvSpPr txBox="1"/>
          <p:nvPr/>
        </p:nvSpPr>
        <p:spPr>
          <a:xfrm>
            <a:off x="1267153" y="3537453"/>
            <a:ext cx="3770722" cy="400110"/>
          </a:xfrm>
          <a:prstGeom prst="rect">
            <a:avLst/>
          </a:prstGeom>
          <a:noFill/>
        </p:spPr>
        <p:txBody>
          <a:bodyPr wrap="square" lIns="91440" tIns="45720" rIns="91440" bIns="45720" rtlCol="0" anchor="t">
            <a:spAutoFit/>
          </a:bodyPr>
          <a:lstStyle/>
          <a:p>
            <a:r>
              <a:rPr lang="en-US" sz="2000" b="1">
                <a:latin typeface="Arial"/>
                <a:cs typeface="Arial"/>
              </a:rPr>
              <a:t>Something with lots of colors</a:t>
            </a:r>
            <a:endParaRPr lang="en-US" sz="20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8D97021-27C9-480C-8AA5-9C857128CCCF}"/>
              </a:ext>
            </a:extLst>
          </p:cNvPr>
          <p:cNvSpPr txBox="1"/>
          <p:nvPr/>
        </p:nvSpPr>
        <p:spPr>
          <a:xfrm>
            <a:off x="1267153" y="2846608"/>
            <a:ext cx="3770722" cy="400110"/>
          </a:xfrm>
          <a:prstGeom prst="rect">
            <a:avLst/>
          </a:prstGeom>
          <a:noFill/>
        </p:spPr>
        <p:txBody>
          <a:bodyPr wrap="square" lIns="91440" tIns="45720" rIns="91440" bIns="45720" rtlCol="0" anchor="t">
            <a:spAutoFit/>
          </a:bodyPr>
          <a:lstStyle/>
          <a:p>
            <a:r>
              <a:rPr lang="en-US" sz="2000" b="1">
                <a:latin typeface="Arial"/>
                <a:cs typeface="Arial"/>
              </a:rPr>
              <a:t>Something found in nature</a:t>
            </a:r>
            <a:endParaRPr lang="en-US" sz="20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F086B07-1782-49C0-930F-306A8A60A055}"/>
              </a:ext>
            </a:extLst>
          </p:cNvPr>
          <p:cNvSpPr txBox="1"/>
          <p:nvPr/>
        </p:nvSpPr>
        <p:spPr>
          <a:xfrm>
            <a:off x="1267153" y="2238852"/>
            <a:ext cx="3770722" cy="400110"/>
          </a:xfrm>
          <a:prstGeom prst="rect">
            <a:avLst/>
          </a:prstGeom>
          <a:noFill/>
        </p:spPr>
        <p:txBody>
          <a:bodyPr wrap="square" rtlCol="0" anchor="t">
            <a:spAutoFit/>
          </a:bodyPr>
          <a:lstStyle/>
          <a:p>
            <a:r>
              <a:rPr lang="en-US" sz="2000" b="1">
                <a:latin typeface="Arial"/>
                <a:cs typeface="Arial"/>
              </a:rPr>
              <a:t>Something clean</a:t>
            </a:r>
            <a:endParaRPr lang="en-US" sz="20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5A9A4F2-E326-4141-8FB7-FA9FD2AB26FE}"/>
              </a:ext>
            </a:extLst>
          </p:cNvPr>
          <p:cNvSpPr txBox="1"/>
          <p:nvPr/>
        </p:nvSpPr>
        <p:spPr>
          <a:xfrm>
            <a:off x="1324662" y="1571976"/>
            <a:ext cx="3770722" cy="400110"/>
          </a:xfrm>
          <a:prstGeom prst="rect">
            <a:avLst/>
          </a:prstGeom>
          <a:noFill/>
        </p:spPr>
        <p:txBody>
          <a:bodyPr wrap="square" lIns="91440" tIns="45720" rIns="91440" bIns="45720" rtlCol="0" anchor="t">
            <a:spAutoFit/>
          </a:bodyPr>
          <a:lstStyle/>
          <a:p>
            <a:r>
              <a:rPr lang="en-US" sz="2000" b="1">
                <a:latin typeface="Arial"/>
                <a:cs typeface="Arial"/>
              </a:rPr>
              <a:t>Something purple</a:t>
            </a:r>
            <a:endParaRPr lang="en-US" sz="2000" b="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BB7B238-AF98-478F-AF85-1891E714CBAD}"/>
              </a:ext>
            </a:extLst>
          </p:cNvPr>
          <p:cNvSpPr txBox="1"/>
          <p:nvPr/>
        </p:nvSpPr>
        <p:spPr>
          <a:xfrm>
            <a:off x="1324662" y="4220921"/>
            <a:ext cx="3770722" cy="400110"/>
          </a:xfrm>
          <a:prstGeom prst="rect">
            <a:avLst/>
          </a:prstGeom>
          <a:noFill/>
        </p:spPr>
        <p:txBody>
          <a:bodyPr wrap="square" lIns="91440" tIns="45720" rIns="91440" bIns="45720" rtlCol="0" anchor="t">
            <a:spAutoFit/>
          </a:bodyPr>
          <a:lstStyle/>
          <a:p>
            <a:r>
              <a:rPr lang="en-US" sz="2000" b="1">
                <a:latin typeface="Arial"/>
                <a:cs typeface="Arial"/>
              </a:rPr>
              <a:t>Something that starts with 'D'</a:t>
            </a:r>
            <a:endParaRPr lang="en-US" sz="2000" b="1">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27B724A0-6A98-4C58-B756-2BAA1FC279F0}"/>
              </a:ext>
            </a:extLst>
          </p:cNvPr>
          <p:cNvSpPr txBox="1"/>
          <p:nvPr/>
        </p:nvSpPr>
        <p:spPr>
          <a:xfrm>
            <a:off x="1324662" y="4861576"/>
            <a:ext cx="3934007" cy="400110"/>
          </a:xfrm>
          <a:prstGeom prst="rect">
            <a:avLst/>
          </a:prstGeom>
          <a:noFill/>
        </p:spPr>
        <p:txBody>
          <a:bodyPr wrap="square" lIns="91440" tIns="45720" rIns="91440" bIns="45720" rtlCol="0" anchor="t">
            <a:spAutoFit/>
          </a:bodyPr>
          <a:lstStyle/>
          <a:p>
            <a:r>
              <a:rPr lang="en-US" sz="2000" b="1">
                <a:latin typeface="Arial"/>
                <a:cs typeface="Arial"/>
              </a:rPr>
              <a:t>Something that has a letter 'B'</a:t>
            </a:r>
            <a:endParaRPr lang="en-US" sz="2000" b="1">
              <a:latin typeface="Arial" panose="020B0604020202020204" pitchFamily="34" charset="0"/>
              <a:cs typeface="Arial" panose="020B0604020202020204" pitchFamily="34" charset="0"/>
            </a:endParaRPr>
          </a:p>
        </p:txBody>
      </p:sp>
      <p:pic>
        <p:nvPicPr>
          <p:cNvPr id="2050" name="Picture 2" descr="Blond indented girl with eye in magnifying glass - License ...">
            <a:extLst>
              <a:ext uri="{FF2B5EF4-FFF2-40B4-BE49-F238E27FC236}">
                <a16:creationId xmlns:a16="http://schemas.microsoft.com/office/drawing/2014/main" id="{EF85D3C0-182C-4D5E-8C0C-960C30B3BF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248"/>
          <a:stretch/>
        </p:blipFill>
        <p:spPr bwMode="auto">
          <a:xfrm rot="660000">
            <a:off x="6500734" y="605905"/>
            <a:ext cx="4427516" cy="27390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File:Checkmark.svg - Wikimedia Commons">
            <a:extLst>
              <a:ext uri="{FF2B5EF4-FFF2-40B4-BE49-F238E27FC236}">
                <a16:creationId xmlns:a16="http://schemas.microsoft.com/office/drawing/2014/main" id="{75F10E83-2A6B-4E11-B6D8-39462BF6BE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875" y="1304374"/>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File:Checkmark.svg - Wikimedia Commons">
            <a:extLst>
              <a:ext uri="{FF2B5EF4-FFF2-40B4-BE49-F238E27FC236}">
                <a16:creationId xmlns:a16="http://schemas.microsoft.com/office/drawing/2014/main" id="{4C61C56C-7DC2-4A90-97E9-3957FF1F2E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075" y="1973357"/>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ile:Checkmark.svg - Wikimedia Commons">
            <a:extLst>
              <a:ext uri="{FF2B5EF4-FFF2-40B4-BE49-F238E27FC236}">
                <a16:creationId xmlns:a16="http://schemas.microsoft.com/office/drawing/2014/main" id="{5E4C5849-23EE-4A43-898D-3392970B2A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075" y="2636097"/>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ile:Checkmark.svg - Wikimedia Commons">
            <a:extLst>
              <a:ext uri="{FF2B5EF4-FFF2-40B4-BE49-F238E27FC236}">
                <a16:creationId xmlns:a16="http://schemas.microsoft.com/office/drawing/2014/main" id="{E6C7E9D2-82E5-416D-B270-4AE92F0F0C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075" y="3340365"/>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File:Checkmark.svg - Wikimedia Commons">
            <a:extLst>
              <a:ext uri="{FF2B5EF4-FFF2-40B4-BE49-F238E27FC236}">
                <a16:creationId xmlns:a16="http://schemas.microsoft.com/office/drawing/2014/main" id="{0053D4A4-A8A9-4CD5-BF97-E6AC11BB78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84" y="3974064"/>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File:Checkmark.svg - Wikimedia Commons">
            <a:extLst>
              <a:ext uri="{FF2B5EF4-FFF2-40B4-BE49-F238E27FC236}">
                <a16:creationId xmlns:a16="http://schemas.microsoft.com/office/drawing/2014/main" id="{F348EEA1-1BF0-4FF8-807A-E53FEB03ED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075" y="4607763"/>
            <a:ext cx="862378" cy="766874"/>
          </a:xfrm>
          <a:prstGeom prst="rect">
            <a:avLst/>
          </a:prstGeom>
          <a:noFill/>
          <a:extLst>
            <a:ext uri="{909E8E84-426E-40DD-AFC4-6F175D3DCCD1}">
              <a14:hiddenFill xmlns:a14="http://schemas.microsoft.com/office/drawing/2010/main">
                <a:solidFill>
                  <a:srgbClr val="FFFFFF"/>
                </a:solidFill>
              </a14:hiddenFill>
            </a:ext>
          </a:extLst>
        </p:spPr>
      </p:pic>
      <p:sp>
        <p:nvSpPr>
          <p:cNvPr id="23" name="Content Placeholder 2">
            <a:extLst>
              <a:ext uri="{FF2B5EF4-FFF2-40B4-BE49-F238E27FC236}">
                <a16:creationId xmlns:a16="http://schemas.microsoft.com/office/drawing/2014/main" id="{703F21D9-365A-461A-87DB-427D7685C297}"/>
              </a:ext>
            </a:extLst>
          </p:cNvPr>
          <p:cNvSpPr>
            <a:spLocks noGrp="1"/>
          </p:cNvSpPr>
          <p:nvPr>
            <p:ph idx="1"/>
          </p:nvPr>
        </p:nvSpPr>
        <p:spPr>
          <a:xfrm>
            <a:off x="5474525" y="3983339"/>
            <a:ext cx="5902036" cy="2265608"/>
          </a:xfrm>
        </p:spPr>
        <p:txBody>
          <a:bodyPr>
            <a:normAutofit/>
          </a:bodyPr>
          <a:lstStyle/>
          <a:p>
            <a:pPr marL="0" indent="0" algn="ctr">
              <a:buNone/>
            </a:pPr>
            <a:r>
              <a:rPr lang="en-US" sz="4400" dirty="0">
                <a:solidFill>
                  <a:srgbClr val="7030A0"/>
                </a:solidFill>
                <a:latin typeface="+mj-lt"/>
              </a:rPr>
              <a:t>You have 2 minutes!</a:t>
            </a:r>
          </a:p>
          <a:p>
            <a:pPr marL="0" indent="0" algn="ctr">
              <a:buNone/>
            </a:pPr>
            <a:r>
              <a:rPr lang="en-US" sz="4400" dirty="0">
                <a:solidFill>
                  <a:srgbClr val="7030A0"/>
                </a:solidFill>
                <a:latin typeface="+mj-lt"/>
              </a:rPr>
              <a:t>How many can</a:t>
            </a:r>
          </a:p>
          <a:p>
            <a:pPr marL="0" indent="0" algn="ctr">
              <a:buNone/>
            </a:pPr>
            <a:r>
              <a:rPr lang="en-US" sz="4400" dirty="0">
                <a:solidFill>
                  <a:srgbClr val="7030A0"/>
                </a:solidFill>
                <a:latin typeface="+mj-lt"/>
              </a:rPr>
              <a:t> you find….</a:t>
            </a:r>
          </a:p>
        </p:txBody>
      </p:sp>
    </p:spTree>
    <p:extLst>
      <p:ext uri="{BB962C8B-B14F-4D97-AF65-F5344CB8AC3E}">
        <p14:creationId xmlns:p14="http://schemas.microsoft.com/office/powerpoint/2010/main" val="34981909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6CD9-3E43-4213-BAB7-A91439C040FB}"/>
              </a:ext>
            </a:extLst>
          </p:cNvPr>
          <p:cNvSpPr>
            <a:spLocks noGrp="1"/>
          </p:cNvSpPr>
          <p:nvPr>
            <p:ph type="title"/>
          </p:nvPr>
        </p:nvSpPr>
        <p:spPr>
          <a:xfrm>
            <a:off x="8389825" y="-487054"/>
            <a:ext cx="3358294" cy="3622844"/>
          </a:xfrm>
        </p:spPr>
        <p:txBody>
          <a:bodyPr vert="horz" lIns="91440" tIns="45720" rIns="91440" bIns="45720" rtlCol="0" anchor="b">
            <a:normAutofit/>
          </a:bodyPr>
          <a:lstStyle/>
          <a:p>
            <a:pPr algn="ctr">
              <a:lnSpc>
                <a:spcPct val="85000"/>
              </a:lnSpc>
            </a:pPr>
            <a:r>
              <a:rPr lang="en-US" sz="3800" b="1" cap="all">
                <a:solidFill>
                  <a:srgbClr val="FFFFFF"/>
                </a:solidFill>
              </a:rPr>
              <a:t>Time for a Scavenger Hunt!</a:t>
            </a:r>
          </a:p>
        </p:txBody>
      </p:sp>
      <p:pic>
        <p:nvPicPr>
          <p:cNvPr id="7" name="Picture 6">
            <a:extLst>
              <a:ext uri="{FF2B5EF4-FFF2-40B4-BE49-F238E27FC236}">
                <a16:creationId xmlns:a16="http://schemas.microsoft.com/office/drawing/2014/main" id="{A8DA98B2-BAEF-469D-9C2F-41F7B53D2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581" y="134373"/>
            <a:ext cx="5396538" cy="5599521"/>
          </a:xfrm>
          <a:prstGeom prst="rect">
            <a:avLst/>
          </a:prstGeom>
          <a:effectLst>
            <a:outerShdw blurRad="76200" dir="13500000" sy="23000" kx="1200000" algn="br" rotWithShape="0">
              <a:prstClr val="black">
                <a:alpha val="20000"/>
              </a:prstClr>
            </a:outerShdw>
          </a:effectLst>
        </p:spPr>
      </p:pic>
      <p:sp>
        <p:nvSpPr>
          <p:cNvPr id="9" name="TextBox 8">
            <a:extLst>
              <a:ext uri="{FF2B5EF4-FFF2-40B4-BE49-F238E27FC236}">
                <a16:creationId xmlns:a16="http://schemas.microsoft.com/office/drawing/2014/main" id="{08D97021-27C9-480C-8AA5-9C857128CCCF}"/>
              </a:ext>
            </a:extLst>
          </p:cNvPr>
          <p:cNvSpPr txBox="1"/>
          <p:nvPr/>
        </p:nvSpPr>
        <p:spPr>
          <a:xfrm>
            <a:off x="7213599" y="1883325"/>
            <a:ext cx="4409439" cy="400110"/>
          </a:xfrm>
          <a:prstGeom prst="rect">
            <a:avLst/>
          </a:prstGeom>
          <a:noFill/>
        </p:spPr>
        <p:txBody>
          <a:bodyPr wrap="square" lIns="91440" tIns="45720" rIns="91440" bIns="45720" rtlCol="0" anchor="t">
            <a:spAutoFit/>
          </a:bodyPr>
          <a:lstStyle/>
          <a:p>
            <a:endParaRPr lang="en-US" sz="20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F086B07-1782-49C0-930F-306A8A60A055}"/>
              </a:ext>
            </a:extLst>
          </p:cNvPr>
          <p:cNvSpPr txBox="1"/>
          <p:nvPr/>
        </p:nvSpPr>
        <p:spPr>
          <a:xfrm>
            <a:off x="7320020" y="2526399"/>
            <a:ext cx="3770722" cy="400110"/>
          </a:xfrm>
          <a:prstGeom prst="rect">
            <a:avLst/>
          </a:prstGeom>
          <a:noFill/>
        </p:spPr>
        <p:txBody>
          <a:bodyPr wrap="square" lIns="91440" tIns="45720" rIns="91440" bIns="45720" rtlCol="0" anchor="t">
            <a:spAutoFit/>
          </a:bodyPr>
          <a:lstStyle/>
          <a:p>
            <a:endParaRPr lang="en-US" sz="20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5A9A4F2-E326-4141-8FB7-FA9FD2AB26FE}"/>
              </a:ext>
            </a:extLst>
          </p:cNvPr>
          <p:cNvSpPr txBox="1"/>
          <p:nvPr/>
        </p:nvSpPr>
        <p:spPr>
          <a:xfrm>
            <a:off x="7320020" y="3139108"/>
            <a:ext cx="3770722" cy="400110"/>
          </a:xfrm>
          <a:prstGeom prst="rect">
            <a:avLst/>
          </a:prstGeom>
          <a:noFill/>
        </p:spPr>
        <p:txBody>
          <a:bodyPr wrap="square" lIns="91440" tIns="45720" rIns="91440" bIns="45720" rtlCol="0" anchor="t">
            <a:spAutoFit/>
          </a:bodyPr>
          <a:lstStyle/>
          <a:p>
            <a:endParaRPr lang="en-US" sz="2000" b="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BB7B238-AF98-478F-AF85-1891E714CBAD}"/>
              </a:ext>
            </a:extLst>
          </p:cNvPr>
          <p:cNvSpPr txBox="1"/>
          <p:nvPr/>
        </p:nvSpPr>
        <p:spPr>
          <a:xfrm>
            <a:off x="7320020" y="3803978"/>
            <a:ext cx="3770722" cy="400110"/>
          </a:xfrm>
          <a:prstGeom prst="rect">
            <a:avLst/>
          </a:prstGeom>
          <a:noFill/>
        </p:spPr>
        <p:txBody>
          <a:bodyPr wrap="square" lIns="91440" tIns="45720" rIns="91440" bIns="45720" rtlCol="0" anchor="t">
            <a:spAutoFit/>
          </a:bodyPr>
          <a:lstStyle/>
          <a:p>
            <a:endParaRPr lang="en-US" sz="2000" b="1">
              <a:latin typeface="Arial" panose="020B0604020202020204" pitchFamily="34" charset="0"/>
              <a:cs typeface="Arial" panose="020B0604020202020204" pitchFamily="34" charset="0"/>
            </a:endParaRPr>
          </a:p>
        </p:txBody>
      </p:sp>
      <p:pic>
        <p:nvPicPr>
          <p:cNvPr id="2050" name="Picture 2" descr="Blond indented girl with eye in magnifying glass - License ...">
            <a:extLst>
              <a:ext uri="{FF2B5EF4-FFF2-40B4-BE49-F238E27FC236}">
                <a16:creationId xmlns:a16="http://schemas.microsoft.com/office/drawing/2014/main" id="{EF85D3C0-182C-4D5E-8C0C-960C30B3BF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248"/>
          <a:stretch/>
        </p:blipFill>
        <p:spPr bwMode="auto">
          <a:xfrm rot="20939675">
            <a:off x="375979" y="3524509"/>
            <a:ext cx="4427516" cy="27390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File:Checkmark.svg - Wikimedia Commons">
            <a:extLst>
              <a:ext uri="{FF2B5EF4-FFF2-40B4-BE49-F238E27FC236}">
                <a16:creationId xmlns:a16="http://schemas.microsoft.com/office/drawing/2014/main" id="{75F10E83-2A6B-4E11-B6D8-39462BF6BE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3233" y="988072"/>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File:Checkmark.svg - Wikimedia Commons">
            <a:extLst>
              <a:ext uri="{FF2B5EF4-FFF2-40B4-BE49-F238E27FC236}">
                <a16:creationId xmlns:a16="http://schemas.microsoft.com/office/drawing/2014/main" id="{4C61C56C-7DC2-4A90-97E9-3957FF1F2E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433" y="1657055"/>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ile:Checkmark.svg - Wikimedia Commons">
            <a:extLst>
              <a:ext uri="{FF2B5EF4-FFF2-40B4-BE49-F238E27FC236}">
                <a16:creationId xmlns:a16="http://schemas.microsoft.com/office/drawing/2014/main" id="{5E4C5849-23EE-4A43-898D-3392970B2A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433" y="2319795"/>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ile:Checkmark.svg - Wikimedia Commons">
            <a:extLst>
              <a:ext uri="{FF2B5EF4-FFF2-40B4-BE49-F238E27FC236}">
                <a16:creationId xmlns:a16="http://schemas.microsoft.com/office/drawing/2014/main" id="{E6C7E9D2-82E5-416D-B270-4AE92F0F0C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433" y="3024063"/>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File:Checkmark.svg - Wikimedia Commons">
            <a:extLst>
              <a:ext uri="{FF2B5EF4-FFF2-40B4-BE49-F238E27FC236}">
                <a16:creationId xmlns:a16="http://schemas.microsoft.com/office/drawing/2014/main" id="{0053D4A4-A8A9-4CD5-BF97-E6AC11BB78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0143" y="3657762"/>
            <a:ext cx="862378" cy="766874"/>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2">
            <a:extLst>
              <a:ext uri="{FF2B5EF4-FFF2-40B4-BE49-F238E27FC236}">
                <a16:creationId xmlns:a16="http://schemas.microsoft.com/office/drawing/2014/main" id="{A3A18C4C-7E11-4BB4-988B-B2F52F280EA1}"/>
              </a:ext>
            </a:extLst>
          </p:cNvPr>
          <p:cNvSpPr>
            <a:spLocks noGrp="1"/>
          </p:cNvSpPr>
          <p:nvPr>
            <p:ph idx="1"/>
          </p:nvPr>
        </p:nvSpPr>
        <p:spPr>
          <a:xfrm>
            <a:off x="320634" y="741376"/>
            <a:ext cx="5902036" cy="2265608"/>
          </a:xfrm>
        </p:spPr>
        <p:txBody>
          <a:bodyPr>
            <a:normAutofit/>
          </a:bodyPr>
          <a:lstStyle/>
          <a:p>
            <a:pPr marL="0" indent="0" algn="ctr">
              <a:buNone/>
            </a:pPr>
            <a:r>
              <a:rPr lang="en-US" sz="4400" dirty="0">
                <a:solidFill>
                  <a:srgbClr val="7030A0"/>
                </a:solidFill>
                <a:latin typeface="+mj-lt"/>
              </a:rPr>
              <a:t>You have 2 minutes!</a:t>
            </a:r>
          </a:p>
          <a:p>
            <a:pPr marL="0" indent="0" algn="ctr">
              <a:buNone/>
            </a:pPr>
            <a:r>
              <a:rPr lang="en-US" sz="4400" dirty="0">
                <a:solidFill>
                  <a:srgbClr val="7030A0"/>
                </a:solidFill>
                <a:latin typeface="+mj-lt"/>
              </a:rPr>
              <a:t>How many can</a:t>
            </a:r>
          </a:p>
          <a:p>
            <a:pPr marL="0" indent="0" algn="ctr">
              <a:buNone/>
            </a:pPr>
            <a:r>
              <a:rPr lang="en-US" sz="4400" dirty="0">
                <a:solidFill>
                  <a:srgbClr val="7030A0"/>
                </a:solidFill>
                <a:latin typeface="+mj-lt"/>
              </a:rPr>
              <a:t> you find….</a:t>
            </a:r>
          </a:p>
        </p:txBody>
      </p:sp>
    </p:spTree>
    <p:extLst>
      <p:ext uri="{BB962C8B-B14F-4D97-AF65-F5344CB8AC3E}">
        <p14:creationId xmlns:p14="http://schemas.microsoft.com/office/powerpoint/2010/main" val="1513352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197E-F70F-45CE-93C8-F95563AF66BA}"/>
              </a:ext>
            </a:extLst>
          </p:cNvPr>
          <p:cNvSpPr>
            <a:spLocks noGrp="1"/>
          </p:cNvSpPr>
          <p:nvPr>
            <p:ph type="title"/>
          </p:nvPr>
        </p:nvSpPr>
        <p:spPr>
          <a:xfrm>
            <a:off x="861951" y="2421834"/>
            <a:ext cx="10515600" cy="1325563"/>
          </a:xfrm>
        </p:spPr>
        <p:txBody>
          <a:bodyPr vert="horz" lIns="91440" tIns="45720" rIns="91440" bIns="45720" rtlCol="0" anchor="ctr">
            <a:noAutofit/>
          </a:bodyPr>
          <a:lstStyle/>
          <a:p>
            <a:endParaRPr lang="en-US" b="1" dirty="0"/>
          </a:p>
          <a:p>
            <a:pPr algn="ctr"/>
            <a:r>
              <a:rPr lang="en-US" sz="6000" b="1" dirty="0">
                <a:ea typeface="+mj-lt"/>
                <a:cs typeface="+mj-lt"/>
              </a:rPr>
              <a:t>Girl Scout Songs</a:t>
            </a:r>
            <a:endParaRPr lang="en-US" sz="4800" b="1" dirty="0"/>
          </a:p>
          <a:p>
            <a:endParaRPr lang="en-US" b="1" dirty="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87581" y="0"/>
            <a:ext cx="1447800" cy="1352550"/>
          </a:xfrm>
          <a:prstGeom prst="rect">
            <a:avLst/>
          </a:prstGeom>
        </p:spPr>
      </p:pic>
    </p:spTree>
    <p:extLst>
      <p:ext uri="{BB962C8B-B14F-4D97-AF65-F5344CB8AC3E}">
        <p14:creationId xmlns:p14="http://schemas.microsoft.com/office/powerpoint/2010/main" val="24641769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C9280B-DDD9-4074-B340-F46913DBC26B}"/>
              </a:ext>
            </a:extLst>
          </p:cNvPr>
          <p:cNvSpPr>
            <a:spLocks noGrp="1"/>
          </p:cNvSpPr>
          <p:nvPr>
            <p:ph type="title"/>
          </p:nvPr>
        </p:nvSpPr>
        <p:spPr>
          <a:xfrm>
            <a:off x="571562" y="279270"/>
            <a:ext cx="10515600" cy="1325563"/>
          </a:xfrm>
        </p:spPr>
        <p:txBody>
          <a:bodyPr/>
          <a:lstStyle/>
          <a:p>
            <a:pPr algn="ctr"/>
            <a:r>
              <a:rPr lang="en-US" dirty="0"/>
              <a:t>Closing Song</a:t>
            </a:r>
          </a:p>
        </p:txBody>
      </p:sp>
      <p:sp>
        <p:nvSpPr>
          <p:cNvPr id="5" name="Rectangle 4">
            <a:extLst>
              <a:ext uri="{FF2B5EF4-FFF2-40B4-BE49-F238E27FC236}">
                <a16:creationId xmlns:a16="http://schemas.microsoft.com/office/drawing/2014/main" id="{1C63325D-D763-4F88-98C5-9BA7D83518EF}"/>
              </a:ext>
            </a:extLst>
          </p:cNvPr>
          <p:cNvSpPr/>
          <p:nvPr/>
        </p:nvSpPr>
        <p:spPr>
          <a:xfrm>
            <a:off x="2387600" y="1876456"/>
            <a:ext cx="8228012" cy="4863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84CC1FF-C5FB-47F8-91C9-1A8D13668293}"/>
              </a:ext>
            </a:extLst>
          </p:cNvPr>
          <p:cNvSpPr txBox="1"/>
          <p:nvPr/>
        </p:nvSpPr>
        <p:spPr>
          <a:xfrm>
            <a:off x="2606145" y="2022152"/>
            <a:ext cx="8009467" cy="4448013"/>
          </a:xfrm>
          <a:prstGeom prst="rect">
            <a:avLst/>
          </a:prstGeom>
          <a:noFill/>
        </p:spPr>
        <p:txBody>
          <a:bodyPr wrap="square" lIns="91440" tIns="45720" rIns="91440" bIns="45720" rtlCol="0" anchor="t">
            <a:spAutoFit/>
          </a:bodyPr>
          <a:lstStyle/>
          <a:p>
            <a:pPr>
              <a:lnSpc>
                <a:spcPct val="150000"/>
              </a:lnSpc>
            </a:pPr>
            <a:r>
              <a:rPr lang="en-US" sz="3200" b="1" i="1"/>
              <a:t>Make new friends </a:t>
            </a:r>
            <a:endParaRPr lang="en-US" sz="3200" b="1"/>
          </a:p>
          <a:p>
            <a:pPr>
              <a:lnSpc>
                <a:spcPct val="150000"/>
              </a:lnSpc>
            </a:pPr>
            <a:r>
              <a:rPr lang="en-US" sz="3200" b="1" i="1"/>
              <a:t>But keep the old </a:t>
            </a:r>
            <a:endParaRPr lang="en-US" sz="3200" b="1"/>
          </a:p>
          <a:p>
            <a:pPr>
              <a:lnSpc>
                <a:spcPct val="150000"/>
              </a:lnSpc>
            </a:pPr>
            <a:r>
              <a:rPr lang="en-US" sz="3200" b="1" i="1"/>
              <a:t>One is silver and the other's gold </a:t>
            </a:r>
            <a:endParaRPr lang="en-US" sz="3200" b="1"/>
          </a:p>
          <a:p>
            <a:pPr>
              <a:lnSpc>
                <a:spcPct val="150000"/>
              </a:lnSpc>
            </a:pPr>
            <a:r>
              <a:rPr lang="en-US" sz="3200" b="1" i="1"/>
              <a:t>A circle is round </a:t>
            </a:r>
            <a:endParaRPr lang="en-US" sz="3200" b="1"/>
          </a:p>
          <a:p>
            <a:pPr>
              <a:lnSpc>
                <a:spcPct val="150000"/>
              </a:lnSpc>
            </a:pPr>
            <a:r>
              <a:rPr lang="en-US" sz="3200" b="1" i="1"/>
              <a:t>It has no end </a:t>
            </a:r>
            <a:endParaRPr lang="en-US" sz="3200" b="1"/>
          </a:p>
          <a:p>
            <a:pPr>
              <a:lnSpc>
                <a:spcPct val="150000"/>
              </a:lnSpc>
            </a:pPr>
            <a:r>
              <a:rPr lang="en-US" sz="3200" b="1" i="1"/>
              <a:t>That's how long I want to be your friend</a:t>
            </a:r>
            <a:endParaRPr lang="en-US" b="1"/>
          </a:p>
        </p:txBody>
      </p:sp>
      <p:pic>
        <p:nvPicPr>
          <p:cNvPr id="1026" name="Picture 2" descr="Musician clipart kindergarten music, Musician kindergarten music ...">
            <a:extLst>
              <a:ext uri="{FF2B5EF4-FFF2-40B4-BE49-F238E27FC236}">
                <a16:creationId xmlns:a16="http://schemas.microsoft.com/office/drawing/2014/main" id="{A723AAC3-4F59-449C-B09D-86FC8AB3C5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58" y="118533"/>
            <a:ext cx="3423973" cy="23681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isy Girl Scouts">
            <a:extLst>
              <a:ext uri="{FF2B5EF4-FFF2-40B4-BE49-F238E27FC236}">
                <a16:creationId xmlns:a16="http://schemas.microsoft.com/office/drawing/2014/main" id="{75F770A4-CD43-4449-B109-7425557195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89392">
            <a:off x="8306963" y="541696"/>
            <a:ext cx="3756866" cy="1559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005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C9280B-DDD9-4074-B340-F46913DBC26B}"/>
              </a:ext>
            </a:extLst>
          </p:cNvPr>
          <p:cNvSpPr>
            <a:spLocks noGrp="1"/>
          </p:cNvSpPr>
          <p:nvPr>
            <p:ph type="title"/>
          </p:nvPr>
        </p:nvSpPr>
        <p:spPr>
          <a:xfrm>
            <a:off x="341524" y="34855"/>
            <a:ext cx="10946921" cy="1325563"/>
          </a:xfrm>
        </p:spPr>
        <p:txBody>
          <a:bodyPr/>
          <a:lstStyle/>
          <a:p>
            <a:pPr algn="ctr"/>
            <a:r>
              <a:rPr lang="en-US" dirty="0"/>
              <a:t>Closing Song</a:t>
            </a:r>
          </a:p>
        </p:txBody>
      </p:sp>
      <p:sp>
        <p:nvSpPr>
          <p:cNvPr id="5" name="Rectangle 4">
            <a:extLst>
              <a:ext uri="{FF2B5EF4-FFF2-40B4-BE49-F238E27FC236}">
                <a16:creationId xmlns:a16="http://schemas.microsoft.com/office/drawing/2014/main" id="{1C63325D-D763-4F88-98C5-9BA7D83518EF}"/>
              </a:ext>
            </a:extLst>
          </p:cNvPr>
          <p:cNvSpPr/>
          <p:nvPr/>
        </p:nvSpPr>
        <p:spPr>
          <a:xfrm>
            <a:off x="2071298" y="1301362"/>
            <a:ext cx="8228012" cy="5553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84CC1FF-C5FB-47F8-91C9-1A8D13668293}"/>
              </a:ext>
            </a:extLst>
          </p:cNvPr>
          <p:cNvSpPr txBox="1"/>
          <p:nvPr/>
        </p:nvSpPr>
        <p:spPr>
          <a:xfrm>
            <a:off x="3972165" y="1303283"/>
            <a:ext cx="8181995" cy="5186676"/>
          </a:xfrm>
          <a:prstGeom prst="rect">
            <a:avLst/>
          </a:prstGeom>
          <a:noFill/>
        </p:spPr>
        <p:txBody>
          <a:bodyPr wrap="square" lIns="91440" tIns="45720" rIns="91440" bIns="45720" rtlCol="0" anchor="t">
            <a:spAutoFit/>
          </a:bodyPr>
          <a:lstStyle/>
          <a:p>
            <a:pPr>
              <a:lnSpc>
                <a:spcPct val="150000"/>
              </a:lnSpc>
            </a:pPr>
            <a:r>
              <a:rPr lang="en-US" sz="3200" i="1"/>
              <a:t>I'm a little Daisy </a:t>
            </a:r>
            <a:br>
              <a:rPr lang="en-US" sz="2400"/>
            </a:br>
            <a:r>
              <a:rPr lang="en-US" sz="3200" i="1"/>
              <a:t>dressed in blue </a:t>
            </a:r>
            <a:br>
              <a:rPr lang="en-US" sz="1600"/>
            </a:br>
            <a:r>
              <a:rPr lang="en-US" sz="3200" i="1"/>
              <a:t>I am a Girl Scout </a:t>
            </a:r>
            <a:br>
              <a:rPr lang="en-US" sz="2400"/>
            </a:br>
            <a:r>
              <a:rPr lang="en-US" sz="3200" i="1"/>
              <a:t>you are too </a:t>
            </a:r>
            <a:br>
              <a:rPr lang="en-US" sz="2400"/>
            </a:br>
            <a:r>
              <a:rPr lang="en-US" sz="3200" i="1"/>
              <a:t>When I go to meetings </a:t>
            </a:r>
            <a:br>
              <a:rPr lang="en-US" sz="2400"/>
            </a:br>
            <a:r>
              <a:rPr lang="en-US" sz="3200" i="1"/>
              <a:t>I sing and shout </a:t>
            </a:r>
            <a:br>
              <a:rPr lang="en-US" sz="2400"/>
            </a:br>
            <a:r>
              <a:rPr lang="en-US" sz="3200" i="1"/>
              <a:t>I love being a Daisy Girl Scout</a:t>
            </a:r>
            <a:endParaRPr lang="en-US" sz="1600"/>
          </a:p>
        </p:txBody>
      </p:sp>
      <p:pic>
        <p:nvPicPr>
          <p:cNvPr id="1026" name="Picture 2" descr="Musician clipart kindergarten music, Musician kindergarten music ...">
            <a:extLst>
              <a:ext uri="{FF2B5EF4-FFF2-40B4-BE49-F238E27FC236}">
                <a16:creationId xmlns:a16="http://schemas.microsoft.com/office/drawing/2014/main" id="{A723AAC3-4F59-449C-B09D-86FC8AB3C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1" y="276684"/>
            <a:ext cx="3423973" cy="23681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isy Girl Scouts">
            <a:extLst>
              <a:ext uri="{FF2B5EF4-FFF2-40B4-BE49-F238E27FC236}">
                <a16:creationId xmlns:a16="http://schemas.microsoft.com/office/drawing/2014/main" id="{75F770A4-CD43-4449-B109-7425557195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89392">
            <a:off x="8306963" y="541696"/>
            <a:ext cx="3756866" cy="1559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6137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C9280B-DDD9-4074-B340-F46913DBC26B}"/>
              </a:ext>
            </a:extLst>
          </p:cNvPr>
          <p:cNvSpPr>
            <a:spLocks noGrp="1"/>
          </p:cNvSpPr>
          <p:nvPr>
            <p:ph type="title"/>
          </p:nvPr>
        </p:nvSpPr>
        <p:spPr>
          <a:xfrm>
            <a:off x="-21" y="0"/>
            <a:ext cx="12191106" cy="1325563"/>
          </a:xfrm>
        </p:spPr>
        <p:txBody>
          <a:bodyPr/>
          <a:lstStyle/>
          <a:p>
            <a:pPr algn="ctr"/>
            <a:r>
              <a:rPr lang="en-US" dirty="0"/>
              <a:t>Super California Surfer</a:t>
            </a:r>
          </a:p>
        </p:txBody>
      </p:sp>
      <p:sp>
        <p:nvSpPr>
          <p:cNvPr id="2" name="TextBox 1">
            <a:extLst>
              <a:ext uri="{FF2B5EF4-FFF2-40B4-BE49-F238E27FC236}">
                <a16:creationId xmlns:a16="http://schemas.microsoft.com/office/drawing/2014/main" id="{3EED297E-1092-418B-8A75-2062E62CE307}"/>
              </a:ext>
            </a:extLst>
          </p:cNvPr>
          <p:cNvSpPr txBox="1"/>
          <p:nvPr/>
        </p:nvSpPr>
        <p:spPr>
          <a:xfrm>
            <a:off x="3534830" y="1012338"/>
            <a:ext cx="5289755" cy="5855449"/>
          </a:xfrm>
          <a:prstGeom prst="rect">
            <a:avLst/>
          </a:prstGeom>
          <a:solidFill>
            <a:schemeClr val="tx2">
              <a:lumMod val="20000"/>
              <a:lumOff val="80000"/>
            </a:schemeClr>
          </a:solidFill>
        </p:spPr>
        <p:txBody>
          <a:bodyPr wrap="square" rtlCol="0">
            <a:spAutoFit/>
          </a:bodyPr>
          <a:lstStyle/>
          <a:p>
            <a:br>
              <a:rPr lang="en-US" sz="1450">
                <a:solidFill>
                  <a:srgbClr val="0070C0"/>
                </a:solidFill>
              </a:rPr>
            </a:br>
            <a:r>
              <a:rPr lang="en-US" sz="2000" dirty="0">
                <a:solidFill>
                  <a:srgbClr val="0070C0"/>
                </a:solidFill>
              </a:rPr>
              <a:t>Because I was afraid to surf</a:t>
            </a:r>
            <a:br>
              <a:rPr lang="en-US" sz="2000">
                <a:solidFill>
                  <a:srgbClr val="0070C0"/>
                </a:solidFill>
              </a:rPr>
            </a:br>
            <a:r>
              <a:rPr lang="en-US" sz="2000" dirty="0">
                <a:solidFill>
                  <a:srgbClr val="0070C0"/>
                </a:solidFill>
              </a:rPr>
              <a:t>When I was just a lass,</a:t>
            </a:r>
            <a:br>
              <a:rPr lang="en-US" sz="2000">
                <a:solidFill>
                  <a:srgbClr val="0070C0"/>
                </a:solidFill>
              </a:rPr>
            </a:br>
            <a:r>
              <a:rPr lang="en-US" sz="2000" dirty="0">
                <a:solidFill>
                  <a:srgbClr val="0070C0"/>
                </a:solidFill>
              </a:rPr>
              <a:t>My father took my board away</a:t>
            </a:r>
            <a:br>
              <a:rPr lang="en-US" sz="2000">
                <a:solidFill>
                  <a:srgbClr val="0070C0"/>
                </a:solidFill>
              </a:rPr>
            </a:br>
            <a:r>
              <a:rPr lang="en-US" sz="2000" dirty="0">
                <a:solidFill>
                  <a:srgbClr val="0070C0"/>
                </a:solidFill>
              </a:rPr>
              <a:t>And told me I was bad.</a:t>
            </a:r>
            <a:br>
              <a:rPr lang="en-US" sz="2000">
                <a:solidFill>
                  <a:srgbClr val="0070C0"/>
                </a:solidFill>
              </a:rPr>
            </a:br>
            <a:r>
              <a:rPr lang="en-US" sz="2000" dirty="0">
                <a:solidFill>
                  <a:srgbClr val="0070C0"/>
                </a:solidFill>
              </a:rPr>
              <a:t>But when I learned the word</a:t>
            </a:r>
            <a:br>
              <a:rPr lang="en-US" sz="2000">
                <a:solidFill>
                  <a:srgbClr val="0070C0"/>
                </a:solidFill>
              </a:rPr>
            </a:br>
            <a:r>
              <a:rPr lang="en-US" sz="2000" dirty="0">
                <a:solidFill>
                  <a:srgbClr val="0070C0"/>
                </a:solidFill>
              </a:rPr>
              <a:t>That every surfer knows,</a:t>
            </a:r>
            <a:br>
              <a:rPr lang="en-US" sz="2000">
                <a:solidFill>
                  <a:srgbClr val="0070C0"/>
                </a:solidFill>
              </a:rPr>
            </a:br>
            <a:r>
              <a:rPr lang="en-US" sz="2000" dirty="0">
                <a:solidFill>
                  <a:srgbClr val="0070C0"/>
                </a:solidFill>
              </a:rPr>
              <a:t>The longest word you ever heard,</a:t>
            </a:r>
            <a:br>
              <a:rPr lang="en-US" sz="2000">
                <a:solidFill>
                  <a:srgbClr val="0070C0"/>
                </a:solidFill>
              </a:rPr>
            </a:br>
            <a:r>
              <a:rPr lang="en-US" sz="2000" dirty="0">
                <a:solidFill>
                  <a:srgbClr val="0070C0"/>
                </a:solidFill>
              </a:rPr>
              <a:t>And this is how it goes...</a:t>
            </a:r>
            <a:br>
              <a:rPr lang="en-US" sz="2000">
                <a:solidFill>
                  <a:srgbClr val="0070C0"/>
                </a:solidFill>
              </a:rPr>
            </a:br>
            <a:br>
              <a:rPr lang="en-US" sz="2000">
                <a:solidFill>
                  <a:srgbClr val="0070C0"/>
                </a:solidFill>
              </a:rPr>
            </a:br>
            <a:r>
              <a:rPr lang="en-US" sz="2000" dirty="0">
                <a:solidFill>
                  <a:srgbClr val="0070C0"/>
                </a:solidFill>
              </a:rPr>
              <a:t>Super California surfer, expert of the ocean.</a:t>
            </a:r>
            <a:br>
              <a:rPr lang="en-US" sz="2000">
                <a:solidFill>
                  <a:srgbClr val="0070C0"/>
                </a:solidFill>
              </a:rPr>
            </a:br>
            <a:r>
              <a:rPr lang="en-US" sz="2000" dirty="0">
                <a:solidFill>
                  <a:srgbClr val="0070C0"/>
                </a:solidFill>
              </a:rPr>
              <a:t>Even though the most of them</a:t>
            </a:r>
            <a:br>
              <a:rPr lang="en-US" sz="2000">
                <a:solidFill>
                  <a:srgbClr val="0070C0"/>
                </a:solidFill>
              </a:rPr>
            </a:br>
            <a:r>
              <a:rPr lang="en-US" sz="2000" dirty="0">
                <a:solidFill>
                  <a:srgbClr val="0070C0"/>
                </a:solidFill>
              </a:rPr>
              <a:t>Do not use suntan lotion.</a:t>
            </a:r>
            <a:br>
              <a:rPr lang="en-US" sz="2000">
                <a:solidFill>
                  <a:srgbClr val="0070C0"/>
                </a:solidFill>
              </a:rPr>
            </a:br>
            <a:r>
              <a:rPr lang="en-US" sz="2000" dirty="0">
                <a:solidFill>
                  <a:srgbClr val="0070C0"/>
                </a:solidFill>
              </a:rPr>
              <a:t>When they hit the waves too hard</a:t>
            </a:r>
            <a:br>
              <a:rPr lang="en-US" sz="2000">
                <a:solidFill>
                  <a:srgbClr val="0070C0"/>
                </a:solidFill>
              </a:rPr>
            </a:br>
            <a:r>
              <a:rPr lang="en-US" sz="2000" dirty="0">
                <a:solidFill>
                  <a:srgbClr val="0070C0"/>
                </a:solidFill>
              </a:rPr>
              <a:t>They always cause a motion.</a:t>
            </a:r>
          </a:p>
          <a:p>
            <a:r>
              <a:rPr lang="en-US" sz="2000" dirty="0">
                <a:solidFill>
                  <a:srgbClr val="0070C0"/>
                </a:solidFill>
              </a:rPr>
              <a:t>Super California surfer, expert of the ocean!</a:t>
            </a:r>
            <a:br>
              <a:rPr lang="en-US" sz="2000">
                <a:solidFill>
                  <a:srgbClr val="0070C0"/>
                </a:solidFill>
              </a:rPr>
            </a:br>
            <a:br>
              <a:rPr lang="en-US" sz="2000">
                <a:solidFill>
                  <a:srgbClr val="0070C0"/>
                </a:solidFill>
              </a:rPr>
            </a:br>
            <a:r>
              <a:rPr lang="en-US" sz="2000" dirty="0">
                <a:solidFill>
                  <a:srgbClr val="0070C0"/>
                </a:solidFill>
              </a:rPr>
              <a:t>Um </a:t>
            </a:r>
            <a:r>
              <a:rPr lang="en-US" sz="2000" dirty="0" err="1">
                <a:solidFill>
                  <a:srgbClr val="0070C0"/>
                </a:solidFill>
              </a:rPr>
              <a:t>didle</a:t>
            </a:r>
            <a:r>
              <a:rPr lang="en-US" sz="2000" dirty="0">
                <a:solidFill>
                  <a:srgbClr val="0070C0"/>
                </a:solidFill>
              </a:rPr>
              <a:t> </a:t>
            </a:r>
            <a:r>
              <a:rPr lang="en-US" sz="2000" dirty="0" err="1">
                <a:solidFill>
                  <a:srgbClr val="0070C0"/>
                </a:solidFill>
              </a:rPr>
              <a:t>iddle</a:t>
            </a:r>
            <a:r>
              <a:rPr lang="en-US" sz="2000" dirty="0">
                <a:solidFill>
                  <a:srgbClr val="0070C0"/>
                </a:solidFill>
              </a:rPr>
              <a:t> </a:t>
            </a:r>
            <a:r>
              <a:rPr lang="en-US" sz="2000" dirty="0" err="1">
                <a:solidFill>
                  <a:srgbClr val="0070C0"/>
                </a:solidFill>
              </a:rPr>
              <a:t>iddle</a:t>
            </a:r>
            <a:r>
              <a:rPr lang="en-US" sz="2000" dirty="0">
                <a:solidFill>
                  <a:srgbClr val="0070C0"/>
                </a:solidFill>
              </a:rPr>
              <a:t> um diddle lie,</a:t>
            </a:r>
            <a:br>
              <a:rPr lang="en-US" sz="2000">
                <a:solidFill>
                  <a:srgbClr val="0070C0"/>
                </a:solidFill>
              </a:rPr>
            </a:br>
            <a:r>
              <a:rPr lang="en-US" sz="2000" dirty="0">
                <a:solidFill>
                  <a:srgbClr val="0070C0"/>
                </a:solidFill>
              </a:rPr>
              <a:t>Um </a:t>
            </a:r>
            <a:r>
              <a:rPr lang="en-US" sz="2000" dirty="0" err="1">
                <a:solidFill>
                  <a:srgbClr val="0070C0"/>
                </a:solidFill>
              </a:rPr>
              <a:t>didle</a:t>
            </a:r>
            <a:r>
              <a:rPr lang="en-US" sz="2000" dirty="0">
                <a:solidFill>
                  <a:srgbClr val="0070C0"/>
                </a:solidFill>
              </a:rPr>
              <a:t> </a:t>
            </a:r>
            <a:r>
              <a:rPr lang="en-US" sz="2000" dirty="0" err="1">
                <a:solidFill>
                  <a:srgbClr val="0070C0"/>
                </a:solidFill>
              </a:rPr>
              <a:t>iddle</a:t>
            </a:r>
            <a:r>
              <a:rPr lang="en-US" sz="2000" dirty="0">
                <a:solidFill>
                  <a:srgbClr val="0070C0"/>
                </a:solidFill>
              </a:rPr>
              <a:t> </a:t>
            </a:r>
            <a:r>
              <a:rPr lang="en-US" sz="2000" dirty="0" err="1">
                <a:solidFill>
                  <a:srgbClr val="0070C0"/>
                </a:solidFill>
              </a:rPr>
              <a:t>iddle</a:t>
            </a:r>
            <a:r>
              <a:rPr lang="en-US" sz="2000" dirty="0">
                <a:solidFill>
                  <a:srgbClr val="0070C0"/>
                </a:solidFill>
              </a:rPr>
              <a:t> um diddle lie!</a:t>
            </a:r>
            <a:endParaRPr lang="en-US" sz="1450" dirty="0">
              <a:solidFill>
                <a:srgbClr val="0070C0"/>
              </a:solidFill>
            </a:endParaRPr>
          </a:p>
        </p:txBody>
      </p:sp>
    </p:spTree>
    <p:extLst>
      <p:ext uri="{BB962C8B-B14F-4D97-AF65-F5344CB8AC3E}">
        <p14:creationId xmlns:p14="http://schemas.microsoft.com/office/powerpoint/2010/main" val="3169529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9A1C4-8688-4C22-887C-50387F7FF97B}"/>
              </a:ext>
            </a:extLst>
          </p:cNvPr>
          <p:cNvSpPr>
            <a:spLocks noGrp="1"/>
          </p:cNvSpPr>
          <p:nvPr>
            <p:ph type="title"/>
          </p:nvPr>
        </p:nvSpPr>
        <p:spPr>
          <a:xfrm>
            <a:off x="171450" y="297089"/>
            <a:ext cx="10515600" cy="1325563"/>
          </a:xfrm>
        </p:spPr>
        <p:txBody>
          <a:bodyPr/>
          <a:lstStyle/>
          <a:p>
            <a:r>
              <a:rPr lang="en-US" dirty="0">
                <a:latin typeface="Arial Rounded MT Bold"/>
                <a:cs typeface="Calibri Light"/>
              </a:rPr>
              <a:t>Princess Pat</a:t>
            </a:r>
            <a:endParaRPr lang="en-US" dirty="0">
              <a:cs typeface="Calibri Light"/>
            </a:endParaRPr>
          </a:p>
        </p:txBody>
      </p:sp>
      <p:sp>
        <p:nvSpPr>
          <p:cNvPr id="3" name="TextBox 2">
            <a:extLst>
              <a:ext uri="{FF2B5EF4-FFF2-40B4-BE49-F238E27FC236}">
                <a16:creationId xmlns:a16="http://schemas.microsoft.com/office/drawing/2014/main" id="{64E401CF-6692-440D-97AD-2A8C43548296}"/>
              </a:ext>
            </a:extLst>
          </p:cNvPr>
          <p:cNvSpPr txBox="1"/>
          <p:nvPr/>
        </p:nvSpPr>
        <p:spPr>
          <a:xfrm>
            <a:off x="166008" y="1526722"/>
            <a:ext cx="4620986"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Click </a:t>
            </a:r>
            <a:r>
              <a:rPr lang="en-US" dirty="0">
                <a:ea typeface="+mn-lt"/>
                <a:cs typeface="+mn-lt"/>
              </a:rPr>
              <a:t>The princess pat, (the princess pat)</a:t>
            </a:r>
            <a:br>
              <a:rPr lang="en-US">
                <a:ea typeface="+mn-lt"/>
                <a:cs typeface="+mn-lt"/>
              </a:rPr>
            </a:br>
            <a:r>
              <a:rPr lang="en-US" dirty="0">
                <a:ea typeface="+mn-lt"/>
                <a:cs typeface="+mn-lt"/>
              </a:rPr>
              <a:t>Lived in a tree, (lived in a tree)</a:t>
            </a:r>
            <a:br>
              <a:rPr lang="en-US">
                <a:ea typeface="+mn-lt"/>
                <a:cs typeface="+mn-lt"/>
              </a:rPr>
            </a:br>
            <a:r>
              <a:rPr lang="en-US" dirty="0">
                <a:ea typeface="+mn-lt"/>
                <a:cs typeface="+mn-lt"/>
              </a:rPr>
              <a:t>She sailed across, (she sailed across)</a:t>
            </a:r>
            <a:br>
              <a:rPr lang="en-US">
                <a:ea typeface="+mn-lt"/>
                <a:cs typeface="+mn-lt"/>
              </a:rPr>
            </a:br>
            <a:r>
              <a:rPr lang="en-US" dirty="0">
                <a:ea typeface="+mn-lt"/>
                <a:cs typeface="+mn-lt"/>
              </a:rPr>
              <a:t>The seven Seas, (the seven seas)</a:t>
            </a:r>
            <a:br>
              <a:rPr lang="en-US">
                <a:ea typeface="+mn-lt"/>
                <a:cs typeface="+mn-lt"/>
              </a:rPr>
            </a:br>
            <a:r>
              <a:rPr lang="en-US" dirty="0">
                <a:ea typeface="+mn-lt"/>
                <a:cs typeface="+mn-lt"/>
              </a:rPr>
              <a:t>She sailed across, (she sailed across)</a:t>
            </a:r>
            <a:br>
              <a:rPr lang="en-US">
                <a:ea typeface="+mn-lt"/>
                <a:cs typeface="+mn-lt"/>
              </a:rPr>
            </a:br>
            <a:r>
              <a:rPr lang="en-US" dirty="0">
                <a:ea typeface="+mn-lt"/>
                <a:cs typeface="+mn-lt"/>
              </a:rPr>
              <a:t>The channel two, (the channel two)</a:t>
            </a:r>
            <a:br>
              <a:rPr lang="en-US">
                <a:ea typeface="+mn-lt"/>
                <a:cs typeface="+mn-lt"/>
              </a:rPr>
            </a:br>
            <a:r>
              <a:rPr lang="en-US" dirty="0">
                <a:ea typeface="+mn-lt"/>
                <a:cs typeface="+mn-lt"/>
              </a:rPr>
              <a:t>And she took with her, (and she took with her)</a:t>
            </a:r>
            <a:br>
              <a:rPr lang="en-US">
                <a:ea typeface="+mn-lt"/>
                <a:cs typeface="+mn-lt"/>
              </a:rPr>
            </a:br>
            <a:r>
              <a:rPr lang="en-US" dirty="0">
                <a:ea typeface="+mn-lt"/>
                <a:cs typeface="+mn-lt"/>
              </a:rPr>
              <a:t>A rick-a-bamboo, (a rick-a-bamboo)</a:t>
            </a:r>
            <a:br>
              <a:rPr lang="en-US">
                <a:ea typeface="+mn-lt"/>
                <a:cs typeface="+mn-lt"/>
              </a:rPr>
            </a:br>
            <a:r>
              <a:rPr lang="en-US" dirty="0">
                <a:ea typeface="+mn-lt"/>
                <a:cs typeface="+mn-lt"/>
              </a:rPr>
              <a:t>A rick-a-bamboo, (a rick-a-bamboo)</a:t>
            </a:r>
            <a:br>
              <a:rPr lang="en-US">
                <a:ea typeface="+mn-lt"/>
                <a:cs typeface="+mn-lt"/>
              </a:rPr>
            </a:br>
            <a:br>
              <a:rPr lang="en-US">
                <a:ea typeface="+mn-lt"/>
                <a:cs typeface="+mn-lt"/>
              </a:rPr>
            </a:br>
            <a:r>
              <a:rPr lang="en-US" dirty="0">
                <a:ea typeface="+mn-lt"/>
                <a:cs typeface="+mn-lt"/>
              </a:rPr>
              <a:t>Now what is that? (now what is that?)</a:t>
            </a:r>
            <a:br>
              <a:rPr lang="en-US">
                <a:ea typeface="+mn-lt"/>
                <a:cs typeface="+mn-lt"/>
              </a:rPr>
            </a:br>
            <a:r>
              <a:rPr lang="en-US" dirty="0">
                <a:ea typeface="+mn-lt"/>
                <a:cs typeface="+mn-lt"/>
              </a:rPr>
              <a:t>Its something made, (it's something made)</a:t>
            </a:r>
            <a:br>
              <a:rPr lang="en-US">
                <a:ea typeface="+mn-lt"/>
                <a:cs typeface="+mn-lt"/>
              </a:rPr>
            </a:br>
            <a:r>
              <a:rPr lang="en-US" dirty="0">
                <a:ea typeface="+mn-lt"/>
                <a:cs typeface="+mn-lt"/>
              </a:rPr>
              <a:t>By the princess pat, (by the princess pat)</a:t>
            </a:r>
            <a:br>
              <a:rPr lang="en-US">
                <a:ea typeface="+mn-lt"/>
                <a:cs typeface="+mn-lt"/>
              </a:rPr>
            </a:br>
            <a:r>
              <a:rPr lang="en-US" dirty="0">
                <a:ea typeface="+mn-lt"/>
                <a:cs typeface="+mn-lt"/>
              </a:rPr>
              <a:t>Its red and gold, (its red and gold)</a:t>
            </a:r>
            <a:br>
              <a:rPr lang="en-US">
                <a:ea typeface="+mn-lt"/>
                <a:cs typeface="+mn-lt"/>
              </a:rPr>
            </a:br>
            <a:r>
              <a:rPr lang="en-US" dirty="0">
                <a:ea typeface="+mn-lt"/>
                <a:cs typeface="+mn-lt"/>
              </a:rPr>
              <a:t>And purple too, (and purple too)</a:t>
            </a:r>
            <a:br>
              <a:rPr lang="en-US">
                <a:ea typeface="+mn-lt"/>
                <a:cs typeface="+mn-lt"/>
              </a:rPr>
            </a:br>
            <a:r>
              <a:rPr lang="en-US" dirty="0">
                <a:ea typeface="+mn-lt"/>
                <a:cs typeface="+mn-lt"/>
              </a:rPr>
              <a:t>That's why it's called, (that's why it's called)</a:t>
            </a:r>
            <a:br>
              <a:rPr lang="en-US">
                <a:ea typeface="+mn-lt"/>
                <a:cs typeface="+mn-lt"/>
              </a:rPr>
            </a:br>
            <a:r>
              <a:rPr lang="en-US" dirty="0">
                <a:ea typeface="+mn-lt"/>
                <a:cs typeface="+mn-lt"/>
              </a:rPr>
              <a:t>A rick-a-bamboo, (a rick-a-bamboo)</a:t>
            </a:r>
            <a:br>
              <a:rPr lang="en-US">
                <a:ea typeface="+mn-lt"/>
                <a:cs typeface="+mn-lt"/>
              </a:rPr>
            </a:br>
            <a:r>
              <a:rPr lang="en-US" dirty="0">
                <a:ea typeface="+mn-lt"/>
                <a:cs typeface="+mn-lt"/>
              </a:rPr>
              <a:t>A rick-a-bamboo, (a rick-a-bamboo)</a:t>
            </a:r>
            <a:br>
              <a:rPr lang="en-US">
                <a:ea typeface="+mn-lt"/>
                <a:cs typeface="+mn-lt"/>
              </a:rPr>
            </a:br>
            <a:br>
              <a:rPr lang="en-US">
                <a:ea typeface="+mn-lt"/>
                <a:cs typeface="+mn-lt"/>
              </a:rPr>
            </a:br>
            <a:endParaRPr lang="en-US">
              <a:cs typeface="Calibri"/>
            </a:endParaRPr>
          </a:p>
        </p:txBody>
      </p:sp>
      <p:sp>
        <p:nvSpPr>
          <p:cNvPr id="4" name="TextBox 3">
            <a:extLst>
              <a:ext uri="{FF2B5EF4-FFF2-40B4-BE49-F238E27FC236}">
                <a16:creationId xmlns:a16="http://schemas.microsoft.com/office/drawing/2014/main" id="{9FBBAEE3-C87F-4236-89D7-B96CCF96F6E7}"/>
              </a:ext>
            </a:extLst>
          </p:cNvPr>
          <p:cNvSpPr txBox="1"/>
          <p:nvPr/>
        </p:nvSpPr>
        <p:spPr>
          <a:xfrm>
            <a:off x="6255204" y="1615169"/>
            <a:ext cx="4974771"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Now Captain Jack, (now captain Jack)</a:t>
            </a:r>
            <a:br>
              <a:rPr lang="en-US">
                <a:ea typeface="+mn-lt"/>
                <a:cs typeface="+mn-lt"/>
              </a:rPr>
            </a:br>
            <a:r>
              <a:rPr lang="en-US" dirty="0">
                <a:ea typeface="+mn-lt"/>
                <a:cs typeface="+mn-lt"/>
              </a:rPr>
              <a:t>Had a mighty fine crew (had a mighty fine crew)</a:t>
            </a:r>
            <a:br>
              <a:rPr lang="en-US">
                <a:ea typeface="+mn-lt"/>
                <a:cs typeface="+mn-lt"/>
              </a:rPr>
            </a:br>
            <a:r>
              <a:rPr lang="en-US" dirty="0">
                <a:ea typeface="+mn-lt"/>
                <a:cs typeface="+mn-lt"/>
              </a:rPr>
              <a:t>He sailed across, (he sailed across)</a:t>
            </a:r>
            <a:br>
              <a:rPr lang="en-US">
                <a:ea typeface="+mn-lt"/>
                <a:cs typeface="+mn-lt"/>
              </a:rPr>
            </a:br>
            <a:r>
              <a:rPr lang="en-US" dirty="0">
                <a:ea typeface="+mn-lt"/>
                <a:cs typeface="+mn-lt"/>
              </a:rPr>
              <a:t>The channel two, (the channel two)</a:t>
            </a:r>
            <a:br>
              <a:rPr lang="en-US">
                <a:ea typeface="+mn-lt"/>
                <a:cs typeface="+mn-lt"/>
              </a:rPr>
            </a:br>
            <a:r>
              <a:rPr lang="en-US" dirty="0">
                <a:ea typeface="+mn-lt"/>
                <a:cs typeface="+mn-lt"/>
              </a:rPr>
              <a:t>But his ship sank, (but his ship sank)</a:t>
            </a:r>
            <a:br>
              <a:rPr lang="en-US">
                <a:ea typeface="+mn-lt"/>
                <a:cs typeface="+mn-lt"/>
              </a:rPr>
            </a:br>
            <a:r>
              <a:rPr lang="en-US" dirty="0">
                <a:ea typeface="+mn-lt"/>
                <a:cs typeface="+mn-lt"/>
              </a:rPr>
              <a:t>And yours will too, (and yours will too)</a:t>
            </a:r>
            <a:br>
              <a:rPr lang="en-US">
                <a:ea typeface="+mn-lt"/>
                <a:cs typeface="+mn-lt"/>
              </a:rPr>
            </a:br>
            <a:r>
              <a:rPr lang="en-US" dirty="0">
                <a:ea typeface="+mn-lt"/>
                <a:cs typeface="+mn-lt"/>
              </a:rPr>
              <a:t>If you don't take, (if you don't take)</a:t>
            </a:r>
            <a:br>
              <a:rPr lang="en-US">
                <a:ea typeface="+mn-lt"/>
                <a:cs typeface="+mn-lt"/>
              </a:rPr>
            </a:br>
            <a:r>
              <a:rPr lang="en-US" dirty="0">
                <a:ea typeface="+mn-lt"/>
                <a:cs typeface="+mn-lt"/>
              </a:rPr>
              <a:t>A rick-a-bamboo (a rick-a-bamboo)</a:t>
            </a:r>
            <a:br>
              <a:rPr lang="en-US">
                <a:ea typeface="+mn-lt"/>
                <a:cs typeface="+mn-lt"/>
              </a:rPr>
            </a:br>
            <a:r>
              <a:rPr lang="en-US" dirty="0">
                <a:ea typeface="+mn-lt"/>
                <a:cs typeface="+mn-lt"/>
              </a:rPr>
              <a:t>A rick-a-bamboo, (a rick-a-bamboo)</a:t>
            </a:r>
            <a:br>
              <a:rPr lang="en-US">
                <a:ea typeface="+mn-lt"/>
                <a:cs typeface="+mn-lt"/>
              </a:rPr>
            </a:br>
            <a:br>
              <a:rPr lang="en-US">
                <a:ea typeface="+mn-lt"/>
                <a:cs typeface="+mn-lt"/>
              </a:rPr>
            </a:br>
            <a:r>
              <a:rPr lang="en-US" dirty="0">
                <a:ea typeface="+mn-lt"/>
                <a:cs typeface="+mn-lt"/>
              </a:rPr>
              <a:t>Now what is that? (now what is that?)</a:t>
            </a:r>
            <a:br>
              <a:rPr lang="en-US">
                <a:ea typeface="+mn-lt"/>
                <a:cs typeface="+mn-lt"/>
              </a:rPr>
            </a:br>
            <a:r>
              <a:rPr lang="en-US" dirty="0">
                <a:ea typeface="+mn-lt"/>
                <a:cs typeface="+mn-lt"/>
              </a:rPr>
              <a:t>Its something made, (it's something made)</a:t>
            </a:r>
            <a:br>
              <a:rPr lang="en-US">
                <a:ea typeface="+mn-lt"/>
                <a:cs typeface="+mn-lt"/>
              </a:rPr>
            </a:br>
            <a:r>
              <a:rPr lang="en-US" dirty="0">
                <a:ea typeface="+mn-lt"/>
                <a:cs typeface="+mn-lt"/>
              </a:rPr>
              <a:t>By the princess pat, (by the princess pat)</a:t>
            </a:r>
            <a:br>
              <a:rPr lang="en-US">
                <a:ea typeface="+mn-lt"/>
                <a:cs typeface="+mn-lt"/>
              </a:rPr>
            </a:br>
            <a:r>
              <a:rPr lang="en-US" dirty="0">
                <a:ea typeface="+mn-lt"/>
                <a:cs typeface="+mn-lt"/>
              </a:rPr>
              <a:t>Its red and gold, (its red and gold)</a:t>
            </a:r>
            <a:br>
              <a:rPr lang="en-US">
                <a:ea typeface="+mn-lt"/>
                <a:cs typeface="+mn-lt"/>
              </a:rPr>
            </a:br>
            <a:r>
              <a:rPr lang="en-US" dirty="0">
                <a:ea typeface="+mn-lt"/>
                <a:cs typeface="+mn-lt"/>
              </a:rPr>
              <a:t>And purple too, (and purple too)</a:t>
            </a:r>
            <a:br>
              <a:rPr lang="en-US">
                <a:ea typeface="+mn-lt"/>
                <a:cs typeface="+mn-lt"/>
              </a:rPr>
            </a:br>
            <a:r>
              <a:rPr lang="en-US" dirty="0">
                <a:ea typeface="+mn-lt"/>
                <a:cs typeface="+mn-lt"/>
              </a:rPr>
              <a:t>That's why it's called, (that's why it's called)</a:t>
            </a:r>
            <a:br>
              <a:rPr lang="en-US">
                <a:ea typeface="+mn-lt"/>
                <a:cs typeface="+mn-lt"/>
              </a:rPr>
            </a:br>
            <a:r>
              <a:rPr lang="en-US" dirty="0">
                <a:ea typeface="+mn-lt"/>
                <a:cs typeface="+mn-lt"/>
              </a:rPr>
              <a:t>A rick-a-bamboo, (a rick-a-bamboo)</a:t>
            </a:r>
            <a:br>
              <a:rPr lang="en-US">
                <a:ea typeface="+mn-lt"/>
                <a:cs typeface="+mn-lt"/>
              </a:rPr>
            </a:br>
            <a:r>
              <a:rPr lang="en-US" dirty="0">
                <a:ea typeface="+mn-lt"/>
                <a:cs typeface="+mn-lt"/>
              </a:rPr>
              <a:t>A rick-a-bamboo, (a rick-a-bamboo)to add text</a:t>
            </a:r>
          </a:p>
          <a:p>
            <a:pPr algn="l"/>
            <a:endParaRPr lang="en-US">
              <a:cs typeface="Calibri"/>
            </a:endParaRPr>
          </a:p>
        </p:txBody>
      </p:sp>
    </p:spTree>
    <p:extLst>
      <p:ext uri="{BB962C8B-B14F-4D97-AF65-F5344CB8AC3E}">
        <p14:creationId xmlns:p14="http://schemas.microsoft.com/office/powerpoint/2010/main" val="6139373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49395-2906-498E-A98A-DB6C9F0EF892}"/>
              </a:ext>
            </a:extLst>
          </p:cNvPr>
          <p:cNvSpPr>
            <a:spLocks noGrp="1"/>
          </p:cNvSpPr>
          <p:nvPr>
            <p:ph type="title"/>
          </p:nvPr>
        </p:nvSpPr>
        <p:spPr>
          <a:xfrm>
            <a:off x="185057" y="106589"/>
            <a:ext cx="10515600" cy="1325563"/>
          </a:xfrm>
        </p:spPr>
        <p:txBody>
          <a:bodyPr/>
          <a:lstStyle/>
          <a:p>
            <a:r>
              <a:rPr lang="en-US">
                <a:latin typeface="Arial Rounded MT Bold"/>
              </a:rPr>
              <a:t>The Moose Song</a:t>
            </a:r>
            <a:endParaRPr lang="en-US"/>
          </a:p>
        </p:txBody>
      </p:sp>
      <p:sp>
        <p:nvSpPr>
          <p:cNvPr id="3" name="TextBox 2">
            <a:extLst>
              <a:ext uri="{FF2B5EF4-FFF2-40B4-BE49-F238E27FC236}">
                <a16:creationId xmlns:a16="http://schemas.microsoft.com/office/drawing/2014/main" id="{9FFD0FFB-0E63-4870-8CB0-06F122C105A1}"/>
              </a:ext>
            </a:extLst>
          </p:cNvPr>
          <p:cNvSpPr txBox="1"/>
          <p:nvPr/>
        </p:nvSpPr>
        <p:spPr>
          <a:xfrm>
            <a:off x="928007" y="1431471"/>
            <a:ext cx="5587092"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ea typeface="+mn-lt"/>
              <a:cs typeface="+mn-lt"/>
            </a:endParaRPr>
          </a:p>
          <a:p>
            <a:r>
              <a:rPr lang="en-US" sz="2000">
                <a:ea typeface="+mn-lt"/>
                <a:cs typeface="+mn-lt"/>
              </a:rPr>
              <a:t>There was a great big moose!</a:t>
            </a:r>
            <a:endParaRPr lang="en-US" sz="2000">
              <a:cs typeface="Calibri"/>
            </a:endParaRPr>
          </a:p>
          <a:p>
            <a:r>
              <a:rPr lang="en-US" sz="2000">
                <a:ea typeface="+mn-lt"/>
                <a:cs typeface="+mn-lt"/>
              </a:rPr>
              <a:t>He liked to drink a lot of juice.</a:t>
            </a:r>
            <a:endParaRPr lang="en-US" sz="2000">
              <a:cs typeface="Calibri"/>
            </a:endParaRPr>
          </a:p>
          <a:p>
            <a:r>
              <a:rPr lang="en-US" sz="2000">
                <a:ea typeface="+mn-lt"/>
                <a:cs typeface="+mn-lt"/>
              </a:rPr>
              <a:t>There was a great big moose!</a:t>
            </a:r>
            <a:endParaRPr lang="en-US" sz="2000">
              <a:cs typeface="Calibri"/>
            </a:endParaRPr>
          </a:p>
          <a:p>
            <a:r>
              <a:rPr lang="en-US" sz="2000">
                <a:ea typeface="+mn-lt"/>
                <a:cs typeface="+mn-lt"/>
              </a:rPr>
              <a:t>He liked to drink a lot of juice.</a:t>
            </a:r>
            <a:endParaRPr lang="en-US" sz="2000">
              <a:cs typeface="Calibri"/>
            </a:endParaRPr>
          </a:p>
          <a:p>
            <a:r>
              <a:rPr lang="en-US" sz="2000">
                <a:ea typeface="+mn-lt"/>
                <a:cs typeface="+mn-lt"/>
              </a:rPr>
              <a:t>Singin’ oh way oh</a:t>
            </a:r>
            <a:endParaRPr lang="en-US" sz="2000">
              <a:cs typeface="Calibri"/>
            </a:endParaRPr>
          </a:p>
          <a:p>
            <a:r>
              <a:rPr lang="en-US" sz="2000">
                <a:ea typeface="+mn-lt"/>
                <a:cs typeface="+mn-lt"/>
              </a:rPr>
              <a:t>Way oh way oh way oh way oh</a:t>
            </a:r>
            <a:endParaRPr lang="en-US" sz="2000">
              <a:cs typeface="Calibri"/>
            </a:endParaRPr>
          </a:p>
          <a:p>
            <a:r>
              <a:rPr lang="en-US" sz="2000">
                <a:ea typeface="+mn-lt"/>
                <a:cs typeface="+mn-lt"/>
              </a:rPr>
              <a:t>Way oh way oh</a:t>
            </a:r>
            <a:endParaRPr lang="en-US" sz="2000">
              <a:cs typeface="Calibri"/>
            </a:endParaRPr>
          </a:p>
          <a:p>
            <a:r>
              <a:rPr lang="en-US" sz="2000">
                <a:ea typeface="+mn-lt"/>
                <a:cs typeface="+mn-lt"/>
              </a:rPr>
              <a:t>Way oh way oh way oh way oh</a:t>
            </a:r>
            <a:endParaRPr lang="en-US" sz="2000">
              <a:cs typeface="Calibri"/>
            </a:endParaRPr>
          </a:p>
          <a:p>
            <a:r>
              <a:rPr lang="en-US" sz="2000">
                <a:ea typeface="+mn-lt"/>
                <a:cs typeface="+mn-lt"/>
              </a:rPr>
              <a:t>The moose’s name was Fred.</a:t>
            </a:r>
            <a:endParaRPr lang="en-US" sz="2000">
              <a:cs typeface="Calibri"/>
            </a:endParaRPr>
          </a:p>
          <a:p>
            <a:r>
              <a:rPr lang="en-US" sz="2000">
                <a:ea typeface="+mn-lt"/>
                <a:cs typeface="+mn-lt"/>
              </a:rPr>
              <a:t>He liked to drink his juice in bed.</a:t>
            </a:r>
            <a:endParaRPr lang="en-US" sz="2000">
              <a:cs typeface="Calibri"/>
            </a:endParaRPr>
          </a:p>
          <a:p>
            <a:r>
              <a:rPr lang="en-US" sz="2000">
                <a:ea typeface="+mn-lt"/>
                <a:cs typeface="+mn-lt"/>
              </a:rPr>
              <a:t>The moose’s name was Fred.</a:t>
            </a:r>
            <a:endParaRPr lang="en-US" sz="2000">
              <a:cs typeface="Calibri"/>
            </a:endParaRPr>
          </a:p>
          <a:p>
            <a:r>
              <a:rPr lang="en-US" sz="2000">
                <a:ea typeface="+mn-lt"/>
                <a:cs typeface="+mn-lt"/>
              </a:rPr>
              <a:t>He liked to drink his juice in bed.</a:t>
            </a:r>
            <a:endParaRPr lang="en-US" sz="2000">
              <a:cs typeface="Calibri"/>
            </a:endParaRPr>
          </a:p>
          <a:p>
            <a:r>
              <a:rPr lang="en-US" sz="2000">
                <a:ea typeface="+mn-lt"/>
                <a:cs typeface="+mn-lt"/>
              </a:rPr>
              <a:t>Singin’ oh way oh</a:t>
            </a:r>
            <a:endParaRPr lang="en-US" sz="2000">
              <a:cs typeface="Calibri"/>
            </a:endParaRPr>
          </a:p>
          <a:p>
            <a:r>
              <a:rPr lang="en-US" sz="2000">
                <a:ea typeface="+mn-lt"/>
                <a:cs typeface="+mn-lt"/>
              </a:rPr>
              <a:t>Way oh way oh way oh way oh</a:t>
            </a:r>
            <a:endParaRPr lang="en-US" sz="2000">
              <a:cs typeface="Calibri"/>
            </a:endParaRPr>
          </a:p>
          <a:p>
            <a:r>
              <a:rPr lang="en-US" sz="2000">
                <a:ea typeface="+mn-lt"/>
                <a:cs typeface="+mn-lt"/>
              </a:rPr>
              <a:t>Way oh way oh</a:t>
            </a:r>
            <a:endParaRPr lang="en-US" sz="2000">
              <a:cs typeface="Calibri"/>
            </a:endParaRPr>
          </a:p>
          <a:p>
            <a:r>
              <a:rPr lang="en-US" sz="2000">
                <a:ea typeface="+mn-lt"/>
                <a:cs typeface="+mn-lt"/>
              </a:rPr>
              <a:t>Way oh way oh way oh way oh</a:t>
            </a:r>
            <a:endParaRPr lang="en-US" sz="2000">
              <a:cs typeface="Calibri"/>
            </a:endParaRPr>
          </a:p>
          <a:p>
            <a:endParaRPr lang="en-US" sz="2000">
              <a:cs typeface="Calibri"/>
            </a:endParaRPr>
          </a:p>
        </p:txBody>
      </p:sp>
      <p:sp>
        <p:nvSpPr>
          <p:cNvPr id="4" name="TextBox 3">
            <a:extLst>
              <a:ext uri="{FF2B5EF4-FFF2-40B4-BE49-F238E27FC236}">
                <a16:creationId xmlns:a16="http://schemas.microsoft.com/office/drawing/2014/main" id="{7F7E008B-6096-4F70-8457-B0F21A66FCA1}"/>
              </a:ext>
            </a:extLst>
          </p:cNvPr>
          <p:cNvSpPr txBox="1"/>
          <p:nvPr/>
        </p:nvSpPr>
        <p:spPr>
          <a:xfrm>
            <a:off x="7357382" y="192813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5" name="TextBox 4">
            <a:extLst>
              <a:ext uri="{FF2B5EF4-FFF2-40B4-BE49-F238E27FC236}">
                <a16:creationId xmlns:a16="http://schemas.microsoft.com/office/drawing/2014/main" id="{53CC9AD9-39F6-42D7-B444-352B2427772F}"/>
              </a:ext>
            </a:extLst>
          </p:cNvPr>
          <p:cNvSpPr txBox="1"/>
          <p:nvPr/>
        </p:nvSpPr>
        <p:spPr>
          <a:xfrm>
            <a:off x="6330043" y="1485899"/>
            <a:ext cx="5750378"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ea typeface="+mn-lt"/>
              <a:cs typeface="+mn-lt"/>
            </a:endParaRPr>
          </a:p>
          <a:p>
            <a:r>
              <a:rPr lang="en-US" sz="2000">
                <a:ea typeface="+mn-lt"/>
                <a:cs typeface="+mn-lt"/>
              </a:rPr>
              <a:t>He drank his juice with care,</a:t>
            </a:r>
            <a:endParaRPr lang="en-US"/>
          </a:p>
          <a:p>
            <a:r>
              <a:rPr lang="en-US" sz="2000">
                <a:ea typeface="+mn-lt"/>
                <a:cs typeface="+mn-lt"/>
              </a:rPr>
              <a:t>but he spilled some in his hair.</a:t>
            </a:r>
          </a:p>
          <a:p>
            <a:r>
              <a:rPr lang="en-US" sz="2000">
                <a:ea typeface="+mn-lt"/>
                <a:cs typeface="+mn-lt"/>
              </a:rPr>
              <a:t>He drank his juice with care,</a:t>
            </a:r>
            <a:endParaRPr lang="en-US">
              <a:cs typeface="Calibri"/>
            </a:endParaRPr>
          </a:p>
          <a:p>
            <a:r>
              <a:rPr lang="en-US" sz="2000">
                <a:ea typeface="+mn-lt"/>
                <a:cs typeface="+mn-lt"/>
              </a:rPr>
              <a:t>but he spilled some in his hair.</a:t>
            </a:r>
          </a:p>
          <a:p>
            <a:r>
              <a:rPr lang="en-US" sz="2000">
                <a:ea typeface="+mn-lt"/>
                <a:cs typeface="+mn-lt"/>
              </a:rPr>
              <a:t>He drank his juice with care,</a:t>
            </a:r>
          </a:p>
          <a:p>
            <a:r>
              <a:rPr lang="en-US" sz="2000">
                <a:ea typeface="+mn-lt"/>
                <a:cs typeface="+mn-lt"/>
              </a:rPr>
              <a:t>but he spilled some in his hair.</a:t>
            </a:r>
          </a:p>
          <a:p>
            <a:r>
              <a:rPr lang="en-US" sz="2000">
                <a:ea typeface="+mn-lt"/>
                <a:cs typeface="+mn-lt"/>
              </a:rPr>
              <a:t>Singin’ oh way oh</a:t>
            </a:r>
          </a:p>
          <a:p>
            <a:r>
              <a:rPr lang="en-US" sz="2000">
                <a:ea typeface="+mn-lt"/>
                <a:cs typeface="+mn-lt"/>
              </a:rPr>
              <a:t>Way oh way oh way oh way oh</a:t>
            </a:r>
          </a:p>
          <a:p>
            <a:r>
              <a:rPr lang="en-US" sz="2000">
                <a:ea typeface="+mn-lt"/>
                <a:cs typeface="+mn-lt"/>
              </a:rPr>
              <a:t>Way oh way oh</a:t>
            </a:r>
          </a:p>
          <a:p>
            <a:r>
              <a:rPr lang="en-US" sz="2000">
                <a:ea typeface="+mn-lt"/>
                <a:cs typeface="+mn-lt"/>
              </a:rPr>
              <a:t>Way oh way oh way oh way oh</a:t>
            </a:r>
          </a:p>
          <a:p>
            <a:r>
              <a:rPr lang="en-US" sz="2000">
                <a:ea typeface="+mn-lt"/>
                <a:cs typeface="+mn-lt"/>
              </a:rPr>
              <a:t>Now he’s a sticky moose</a:t>
            </a:r>
          </a:p>
          <a:p>
            <a:r>
              <a:rPr lang="en-US" sz="2000">
                <a:ea typeface="+mn-lt"/>
                <a:cs typeface="+mn-lt"/>
              </a:rPr>
              <a:t>Because he’s all covered in juice!</a:t>
            </a:r>
          </a:p>
          <a:p>
            <a:r>
              <a:rPr lang="en-US" sz="2000">
                <a:ea typeface="+mn-lt"/>
                <a:cs typeface="+mn-lt"/>
              </a:rPr>
              <a:t>Singin’ oh way oh</a:t>
            </a:r>
          </a:p>
          <a:p>
            <a:r>
              <a:rPr lang="en-US" sz="2000">
                <a:ea typeface="+mn-lt"/>
                <a:cs typeface="+mn-lt"/>
              </a:rPr>
              <a:t>Way oh way oh way oh way oh</a:t>
            </a:r>
          </a:p>
          <a:p>
            <a:r>
              <a:rPr lang="en-US" sz="2000">
                <a:ea typeface="+mn-lt"/>
                <a:cs typeface="+mn-lt"/>
              </a:rPr>
              <a:t>Way oh way oh</a:t>
            </a:r>
          </a:p>
          <a:p>
            <a:r>
              <a:rPr lang="en-US" sz="2000">
                <a:ea typeface="+mn-lt"/>
                <a:cs typeface="+mn-lt"/>
              </a:rPr>
              <a:t>Way oh way oh way oh way oh</a:t>
            </a:r>
          </a:p>
          <a:p>
            <a:pPr algn="l"/>
            <a:endParaRPr lang="en-US" sz="2000">
              <a:cs typeface="Calibri"/>
            </a:endParaRPr>
          </a:p>
        </p:txBody>
      </p:sp>
    </p:spTree>
    <p:extLst>
      <p:ext uri="{BB962C8B-B14F-4D97-AF65-F5344CB8AC3E}">
        <p14:creationId xmlns:p14="http://schemas.microsoft.com/office/powerpoint/2010/main" val="15966882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CCF4C-3B30-4EF6-A86F-8CC730ED786F}"/>
              </a:ext>
            </a:extLst>
          </p:cNvPr>
          <p:cNvSpPr>
            <a:spLocks noGrp="1"/>
          </p:cNvSpPr>
          <p:nvPr>
            <p:ph type="title"/>
          </p:nvPr>
        </p:nvSpPr>
        <p:spPr>
          <a:xfrm>
            <a:off x="185058" y="133804"/>
            <a:ext cx="11168742" cy="1584098"/>
          </a:xfrm>
        </p:spPr>
        <p:txBody>
          <a:bodyPr/>
          <a:lstStyle/>
          <a:p>
            <a:r>
              <a:rPr lang="en-US">
                <a:latin typeface="Arial Rounded MT Bold"/>
              </a:rPr>
              <a:t>Kookaburra</a:t>
            </a:r>
          </a:p>
        </p:txBody>
      </p:sp>
      <p:sp>
        <p:nvSpPr>
          <p:cNvPr id="3" name="TextBox 2">
            <a:extLst>
              <a:ext uri="{FF2B5EF4-FFF2-40B4-BE49-F238E27FC236}">
                <a16:creationId xmlns:a16="http://schemas.microsoft.com/office/drawing/2014/main" id="{391E7DC0-7EB1-4CD0-BCD2-63D90BDF0B28}"/>
              </a:ext>
            </a:extLst>
          </p:cNvPr>
          <p:cNvSpPr txBox="1"/>
          <p:nvPr/>
        </p:nvSpPr>
        <p:spPr>
          <a:xfrm>
            <a:off x="57151" y="1540329"/>
            <a:ext cx="52469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4" name="TextBox 3">
            <a:extLst>
              <a:ext uri="{FF2B5EF4-FFF2-40B4-BE49-F238E27FC236}">
                <a16:creationId xmlns:a16="http://schemas.microsoft.com/office/drawing/2014/main" id="{F3D43F92-BAFF-4121-8078-A118B031DA83}"/>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5" name="TextBox 4">
            <a:extLst>
              <a:ext uri="{FF2B5EF4-FFF2-40B4-BE49-F238E27FC236}">
                <a16:creationId xmlns:a16="http://schemas.microsoft.com/office/drawing/2014/main" id="{6A1783E2-CFA8-43FB-B8B5-CE89D790D107}"/>
              </a:ext>
            </a:extLst>
          </p:cNvPr>
          <p:cNvSpPr txBox="1"/>
          <p:nvPr/>
        </p:nvSpPr>
        <p:spPr>
          <a:xfrm>
            <a:off x="5037365" y="1186543"/>
            <a:ext cx="73832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6" name="TextBox 5">
            <a:extLst>
              <a:ext uri="{FF2B5EF4-FFF2-40B4-BE49-F238E27FC236}">
                <a16:creationId xmlns:a16="http://schemas.microsoft.com/office/drawing/2014/main" id="{F0DE7591-9B08-42E0-AEE4-3ADB8479C192}"/>
              </a:ext>
            </a:extLst>
          </p:cNvPr>
          <p:cNvSpPr txBox="1"/>
          <p:nvPr/>
        </p:nvSpPr>
        <p:spPr>
          <a:xfrm>
            <a:off x="261258" y="1717222"/>
            <a:ext cx="6607627"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mn-lt"/>
                <a:cs typeface="+mn-lt"/>
              </a:rPr>
              <a:t>Kookaburra sits on the old gum tree,</a:t>
            </a:r>
            <a:br>
              <a:rPr lang="en-US" sz="2400">
                <a:ea typeface="+mn-lt"/>
                <a:cs typeface="+mn-lt"/>
              </a:rPr>
            </a:br>
            <a:r>
              <a:rPr lang="en-US" sz="2400">
                <a:ea typeface="+mn-lt"/>
                <a:cs typeface="+mn-lt"/>
              </a:rPr>
              <a:t>Merry </a:t>
            </a:r>
            <a:r>
              <a:rPr lang="en-US" sz="2400" err="1">
                <a:ea typeface="+mn-lt"/>
                <a:cs typeface="+mn-lt"/>
              </a:rPr>
              <a:t>merry</a:t>
            </a:r>
            <a:r>
              <a:rPr lang="en-US" sz="2400">
                <a:ea typeface="+mn-lt"/>
                <a:cs typeface="+mn-lt"/>
              </a:rPr>
              <a:t> king of the bush is he.</a:t>
            </a:r>
            <a:br>
              <a:rPr lang="en-US" sz="2400">
                <a:ea typeface="+mn-lt"/>
                <a:cs typeface="+mn-lt"/>
              </a:rPr>
            </a:br>
            <a:r>
              <a:rPr lang="en-US" sz="2400">
                <a:ea typeface="+mn-lt"/>
                <a:cs typeface="+mn-lt"/>
              </a:rPr>
              <a:t>Laugh, Kookaburra, laugh, Kookaburra,</a:t>
            </a:r>
            <a:br>
              <a:rPr lang="en-US" sz="2400">
                <a:ea typeface="+mn-lt"/>
                <a:cs typeface="+mn-lt"/>
              </a:rPr>
            </a:br>
            <a:r>
              <a:rPr lang="en-US" sz="2400">
                <a:ea typeface="+mn-lt"/>
                <a:cs typeface="+mn-lt"/>
              </a:rPr>
              <a:t>Gay your life must be! </a:t>
            </a:r>
          </a:p>
          <a:p>
            <a:r>
              <a:rPr lang="en-US" sz="2400">
                <a:ea typeface="+mn-lt"/>
                <a:cs typeface="+mn-lt"/>
              </a:rPr>
              <a:t>Kookaburra sits in the old gum tree</a:t>
            </a:r>
            <a:br>
              <a:rPr lang="en-US" sz="2400">
                <a:ea typeface="+mn-lt"/>
                <a:cs typeface="+mn-lt"/>
              </a:rPr>
            </a:br>
            <a:r>
              <a:rPr lang="en-US" sz="2400">
                <a:ea typeface="+mn-lt"/>
                <a:cs typeface="+mn-lt"/>
              </a:rPr>
              <a:t>Eating all the gumdrops he can see</a:t>
            </a:r>
            <a:br>
              <a:rPr lang="en-US" sz="2400">
                <a:ea typeface="+mn-lt"/>
                <a:cs typeface="+mn-lt"/>
              </a:rPr>
            </a:br>
            <a:r>
              <a:rPr lang="en-US" sz="2400">
                <a:ea typeface="+mn-lt"/>
                <a:cs typeface="+mn-lt"/>
              </a:rPr>
              <a:t>Stop, Kookaburra, Stop, Kookaburra</a:t>
            </a:r>
            <a:br>
              <a:rPr lang="en-US" sz="2400">
                <a:ea typeface="+mn-lt"/>
                <a:cs typeface="+mn-lt"/>
              </a:rPr>
            </a:br>
            <a:r>
              <a:rPr lang="en-US" sz="2400">
                <a:ea typeface="+mn-lt"/>
                <a:cs typeface="+mn-lt"/>
              </a:rPr>
              <a:t>Leave some there for me.</a:t>
            </a:r>
          </a:p>
          <a:p>
            <a:r>
              <a:rPr lang="en-US" sz="2400">
                <a:ea typeface="+mn-lt"/>
                <a:cs typeface="+mn-lt"/>
              </a:rPr>
              <a:t>Kookaburra sits in the old gum tree,</a:t>
            </a:r>
            <a:br>
              <a:rPr lang="en-US" sz="2400">
                <a:ea typeface="+mn-lt"/>
                <a:cs typeface="+mn-lt"/>
              </a:rPr>
            </a:br>
            <a:r>
              <a:rPr lang="en-US" sz="2400">
                <a:ea typeface="+mn-lt"/>
                <a:cs typeface="+mn-lt"/>
              </a:rPr>
              <a:t>Counting all the monkeys he can see</a:t>
            </a:r>
            <a:br>
              <a:rPr lang="en-US" sz="2400">
                <a:ea typeface="+mn-lt"/>
                <a:cs typeface="+mn-lt"/>
              </a:rPr>
            </a:br>
            <a:r>
              <a:rPr lang="en-US" sz="2400">
                <a:ea typeface="+mn-lt"/>
                <a:cs typeface="+mn-lt"/>
              </a:rPr>
              <a:t>Stop, Kookaburra, Stop, Kookaburra,</a:t>
            </a:r>
            <a:br>
              <a:rPr lang="en-US" sz="2400">
                <a:ea typeface="+mn-lt"/>
                <a:cs typeface="+mn-lt"/>
              </a:rPr>
            </a:br>
            <a:r>
              <a:rPr lang="en-US" sz="2400">
                <a:ea typeface="+mn-lt"/>
                <a:cs typeface="+mn-lt"/>
              </a:rPr>
              <a:t>That's no monkey, that's me.</a:t>
            </a:r>
          </a:p>
          <a:p>
            <a:pPr algn="l"/>
            <a:endParaRPr lang="en-US" sz="2400">
              <a:cs typeface="Calibri"/>
            </a:endParaRPr>
          </a:p>
        </p:txBody>
      </p:sp>
    </p:spTree>
    <p:extLst>
      <p:ext uri="{BB962C8B-B14F-4D97-AF65-F5344CB8AC3E}">
        <p14:creationId xmlns:p14="http://schemas.microsoft.com/office/powerpoint/2010/main" val="9646255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276A-6B14-4BA0-9B49-4667829CF5AA}"/>
              </a:ext>
            </a:extLst>
          </p:cNvPr>
          <p:cNvSpPr>
            <a:spLocks noGrp="1"/>
          </p:cNvSpPr>
          <p:nvPr>
            <p:ph type="title"/>
          </p:nvPr>
        </p:nvSpPr>
        <p:spPr>
          <a:xfrm>
            <a:off x="103414" y="174625"/>
            <a:ext cx="10515600" cy="1325563"/>
          </a:xfrm>
        </p:spPr>
        <p:txBody>
          <a:bodyPr/>
          <a:lstStyle/>
          <a:p>
            <a:r>
              <a:rPr lang="en-US" dirty="0">
                <a:latin typeface="Arial Rounded MT Bold"/>
              </a:rPr>
              <a:t>The Little Green Frog</a:t>
            </a:r>
            <a:endParaRPr lang="en-US" dirty="0"/>
          </a:p>
        </p:txBody>
      </p:sp>
      <p:sp>
        <p:nvSpPr>
          <p:cNvPr id="3" name="TextBox 2">
            <a:extLst>
              <a:ext uri="{FF2B5EF4-FFF2-40B4-BE49-F238E27FC236}">
                <a16:creationId xmlns:a16="http://schemas.microsoft.com/office/drawing/2014/main" id="{05B1489A-B147-4728-9C5C-D3A6AB50D9CB}"/>
              </a:ext>
            </a:extLst>
          </p:cNvPr>
          <p:cNvSpPr txBox="1"/>
          <p:nvPr/>
        </p:nvSpPr>
        <p:spPr>
          <a:xfrm>
            <a:off x="329293" y="1594758"/>
            <a:ext cx="6199413"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err="1">
                <a:ea typeface="+mn-lt"/>
                <a:cs typeface="+mn-lt"/>
              </a:rPr>
              <a:t>MmmAck</a:t>
            </a:r>
            <a:r>
              <a:rPr lang="en-US" sz="2000">
                <a:ea typeface="+mn-lt"/>
                <a:cs typeface="+mn-lt"/>
              </a:rPr>
              <a:t> went the little green frog one day,</a:t>
            </a:r>
            <a:br>
              <a:rPr lang="en-US" sz="2000">
                <a:ea typeface="+mn-lt"/>
                <a:cs typeface="+mn-lt"/>
              </a:rPr>
            </a:br>
            <a:r>
              <a:rPr lang="en-US" sz="2000" err="1">
                <a:ea typeface="+mn-lt"/>
                <a:cs typeface="+mn-lt"/>
              </a:rPr>
              <a:t>MmmAck</a:t>
            </a:r>
            <a:r>
              <a:rPr lang="en-US" sz="2000">
                <a:ea typeface="+mn-lt"/>
                <a:cs typeface="+mn-lt"/>
              </a:rPr>
              <a:t> went the little green frog.</a:t>
            </a:r>
            <a:br>
              <a:rPr lang="en-US" sz="2000">
                <a:ea typeface="+mn-lt"/>
                <a:cs typeface="+mn-lt"/>
              </a:rPr>
            </a:br>
            <a:r>
              <a:rPr lang="en-US" sz="2000" err="1">
                <a:ea typeface="+mn-lt"/>
                <a:cs typeface="+mn-lt"/>
              </a:rPr>
              <a:t>Mmmack</a:t>
            </a:r>
            <a:r>
              <a:rPr lang="en-US" sz="2000">
                <a:ea typeface="+mn-lt"/>
                <a:cs typeface="+mn-lt"/>
              </a:rPr>
              <a:t> went the little green frog one day,</a:t>
            </a:r>
            <a:br>
              <a:rPr lang="en-US" sz="2000">
                <a:ea typeface="+mn-lt"/>
                <a:cs typeface="+mn-lt"/>
              </a:rPr>
            </a:br>
            <a:r>
              <a:rPr lang="en-US" sz="2000">
                <a:ea typeface="+mn-lt"/>
                <a:cs typeface="+mn-lt"/>
              </a:rPr>
              <a:t>And his eyes went </a:t>
            </a:r>
            <a:r>
              <a:rPr lang="en-US" sz="2000" err="1">
                <a:ea typeface="+mn-lt"/>
                <a:cs typeface="+mn-lt"/>
              </a:rPr>
              <a:t>MmmAck</a:t>
            </a:r>
            <a:r>
              <a:rPr lang="en-US" sz="2000">
                <a:ea typeface="+mn-lt"/>
                <a:cs typeface="+mn-lt"/>
              </a:rPr>
              <a:t> </a:t>
            </a:r>
            <a:r>
              <a:rPr lang="en-US" sz="2000" err="1">
                <a:ea typeface="+mn-lt"/>
                <a:cs typeface="+mn-lt"/>
              </a:rPr>
              <a:t>MmmAck</a:t>
            </a:r>
            <a:r>
              <a:rPr lang="en-US" sz="2000">
                <a:ea typeface="+mn-lt"/>
                <a:cs typeface="+mn-lt"/>
              </a:rPr>
              <a:t> </a:t>
            </a:r>
            <a:r>
              <a:rPr lang="en-US" sz="2000" err="1">
                <a:ea typeface="+mn-lt"/>
                <a:cs typeface="+mn-lt"/>
              </a:rPr>
              <a:t>MmmAck</a:t>
            </a:r>
            <a:r>
              <a:rPr lang="en-US" sz="2000">
                <a:ea typeface="+mn-lt"/>
                <a:cs typeface="+mn-lt"/>
              </a:rPr>
              <a:t> </a:t>
            </a:r>
            <a:r>
              <a:rPr lang="en-US" sz="2000" err="1">
                <a:ea typeface="+mn-lt"/>
                <a:cs typeface="+mn-lt"/>
              </a:rPr>
              <a:t>MmmAckAck</a:t>
            </a:r>
            <a:br>
              <a:rPr lang="en-US" sz="2000">
                <a:ea typeface="+mn-lt"/>
                <a:cs typeface="+mn-lt"/>
              </a:rPr>
            </a:br>
            <a:br>
              <a:rPr lang="en-US" sz="2000">
                <a:ea typeface="+mn-lt"/>
                <a:cs typeface="+mn-lt"/>
              </a:rPr>
            </a:br>
            <a:r>
              <a:rPr lang="en-US" sz="2000">
                <a:ea typeface="+mn-lt"/>
                <a:cs typeface="+mn-lt"/>
              </a:rPr>
              <a:t>All the other frogs go </a:t>
            </a:r>
            <a:r>
              <a:rPr lang="en-US" sz="2000" err="1">
                <a:ea typeface="+mn-lt"/>
                <a:cs typeface="+mn-lt"/>
              </a:rPr>
              <a:t>Fo</a:t>
            </a:r>
            <a:r>
              <a:rPr lang="en-US" sz="2000">
                <a:ea typeface="+mn-lt"/>
                <a:cs typeface="+mn-lt"/>
              </a:rPr>
              <a:t> de o de o de o de o</a:t>
            </a:r>
            <a:br>
              <a:rPr lang="en-US" sz="2000">
                <a:ea typeface="+mn-lt"/>
                <a:cs typeface="+mn-lt"/>
              </a:rPr>
            </a:br>
            <a:r>
              <a:rPr lang="en-US" sz="2000" err="1">
                <a:ea typeface="+mn-lt"/>
                <a:cs typeface="+mn-lt"/>
              </a:rPr>
              <a:t>Fo</a:t>
            </a:r>
            <a:r>
              <a:rPr lang="en-US" sz="2000">
                <a:ea typeface="+mn-lt"/>
                <a:cs typeface="+mn-lt"/>
              </a:rPr>
              <a:t> de o de o de o, </a:t>
            </a:r>
            <a:r>
              <a:rPr lang="en-US" sz="2000" err="1">
                <a:ea typeface="+mn-lt"/>
                <a:cs typeface="+mn-lt"/>
              </a:rPr>
              <a:t>Fo</a:t>
            </a:r>
            <a:r>
              <a:rPr lang="en-US" sz="2000">
                <a:ea typeface="+mn-lt"/>
                <a:cs typeface="+mn-lt"/>
              </a:rPr>
              <a:t> de o de o de o</a:t>
            </a:r>
            <a:br>
              <a:rPr lang="en-US" sz="2000">
                <a:ea typeface="+mn-lt"/>
                <a:cs typeface="+mn-lt"/>
              </a:rPr>
            </a:br>
            <a:r>
              <a:rPr lang="en-US" sz="2000">
                <a:ea typeface="+mn-lt"/>
                <a:cs typeface="+mn-lt"/>
              </a:rPr>
              <a:t>All the other frogs go </a:t>
            </a:r>
            <a:r>
              <a:rPr lang="en-US" sz="2000" err="1">
                <a:ea typeface="+mn-lt"/>
                <a:cs typeface="+mn-lt"/>
              </a:rPr>
              <a:t>Fo</a:t>
            </a:r>
            <a:r>
              <a:rPr lang="en-US" sz="2000">
                <a:ea typeface="+mn-lt"/>
                <a:cs typeface="+mn-lt"/>
              </a:rPr>
              <a:t> de o de o de o de o</a:t>
            </a:r>
            <a:br>
              <a:rPr lang="en-US" sz="2000">
                <a:ea typeface="+mn-lt"/>
                <a:cs typeface="+mn-lt"/>
              </a:rPr>
            </a:br>
            <a:br>
              <a:rPr lang="en-US" sz="2000">
                <a:ea typeface="+mn-lt"/>
                <a:cs typeface="+mn-lt"/>
              </a:rPr>
            </a:br>
            <a:r>
              <a:rPr lang="en-US" sz="2000">
                <a:ea typeface="+mn-lt"/>
                <a:cs typeface="+mn-lt"/>
              </a:rPr>
              <a:t>But the little green frog goes </a:t>
            </a:r>
            <a:r>
              <a:rPr lang="en-US" sz="2000" err="1">
                <a:ea typeface="+mn-lt"/>
                <a:cs typeface="+mn-lt"/>
              </a:rPr>
              <a:t>Mmmack</a:t>
            </a:r>
            <a:r>
              <a:rPr lang="en-US" sz="2000">
                <a:ea typeface="+mn-lt"/>
                <a:cs typeface="+mn-lt"/>
              </a:rPr>
              <a:t> </a:t>
            </a:r>
            <a:r>
              <a:rPr lang="en-US" sz="2000" err="1">
                <a:ea typeface="+mn-lt"/>
                <a:cs typeface="+mn-lt"/>
              </a:rPr>
              <a:t>Mmmack</a:t>
            </a:r>
            <a:br>
              <a:rPr lang="en-US" sz="2000">
                <a:ea typeface="+mn-lt"/>
                <a:cs typeface="+mn-lt"/>
              </a:rPr>
            </a:br>
            <a:r>
              <a:rPr lang="en-US" sz="2000" err="1">
                <a:ea typeface="+mn-lt"/>
                <a:cs typeface="+mn-lt"/>
              </a:rPr>
              <a:t>Mmmackack</a:t>
            </a:r>
            <a:endParaRPr lang="en-US" sz="2000" err="1"/>
          </a:p>
          <a:p>
            <a:br>
              <a:rPr lang="en-US"/>
            </a:br>
            <a:endParaRPr lang="en-US"/>
          </a:p>
        </p:txBody>
      </p:sp>
    </p:spTree>
    <p:extLst>
      <p:ext uri="{BB962C8B-B14F-4D97-AF65-F5344CB8AC3E}">
        <p14:creationId xmlns:p14="http://schemas.microsoft.com/office/powerpoint/2010/main" val="596621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52E70-F266-4D0C-9C47-F2A08A7E2940}"/>
              </a:ext>
            </a:extLst>
          </p:cNvPr>
          <p:cNvSpPr>
            <a:spLocks noGrp="1"/>
          </p:cNvSpPr>
          <p:nvPr>
            <p:ph type="title"/>
          </p:nvPr>
        </p:nvSpPr>
        <p:spPr>
          <a:xfrm>
            <a:off x="178974" y="153243"/>
            <a:ext cx="3021426" cy="916606"/>
          </a:xfrm>
        </p:spPr>
        <p:txBody>
          <a:bodyPr>
            <a:normAutofit fontScale="90000"/>
          </a:bodyPr>
          <a:lstStyle/>
          <a:p>
            <a:r>
              <a:rPr lang="en-US" dirty="0"/>
              <a:t>Kaper Chart</a:t>
            </a:r>
          </a:p>
        </p:txBody>
      </p:sp>
      <p:pic>
        <p:nvPicPr>
          <p:cNvPr id="6" name="Picture 6" descr="A picture containing drawing&#10;&#10;Description automatically generated">
            <a:extLst>
              <a:ext uri="{FF2B5EF4-FFF2-40B4-BE49-F238E27FC236}">
                <a16:creationId xmlns:a16="http://schemas.microsoft.com/office/drawing/2014/main" id="{D65E465B-CC1E-4E57-8385-F36D2044228E}"/>
              </a:ext>
            </a:extLst>
          </p:cNvPr>
          <p:cNvPicPr>
            <a:picLocks noGrp="1" noChangeAspect="1"/>
          </p:cNvPicPr>
          <p:nvPr>
            <p:ph idx="1"/>
          </p:nvPr>
        </p:nvPicPr>
        <p:blipFill>
          <a:blip r:embed="rId3"/>
          <a:stretch>
            <a:fillRect/>
          </a:stretch>
        </p:blipFill>
        <p:spPr>
          <a:xfrm>
            <a:off x="3246805" y="606425"/>
            <a:ext cx="5291990" cy="5477404"/>
          </a:xfrm>
        </p:spPr>
      </p:pic>
      <p:sp>
        <p:nvSpPr>
          <p:cNvPr id="7" name="TextBox 6">
            <a:extLst>
              <a:ext uri="{FF2B5EF4-FFF2-40B4-BE49-F238E27FC236}">
                <a16:creationId xmlns:a16="http://schemas.microsoft.com/office/drawing/2014/main" id="{8C68E247-C172-4C8E-B0AD-ED32F194795C}"/>
              </a:ext>
            </a:extLst>
          </p:cNvPr>
          <p:cNvSpPr txBox="1"/>
          <p:nvPr/>
        </p:nvSpPr>
        <p:spPr>
          <a:xfrm rot="-1140000">
            <a:off x="3351151" y="344318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Promise Leader</a:t>
            </a:r>
          </a:p>
        </p:txBody>
      </p:sp>
      <p:sp>
        <p:nvSpPr>
          <p:cNvPr id="10" name="TextBox 9">
            <a:extLst>
              <a:ext uri="{FF2B5EF4-FFF2-40B4-BE49-F238E27FC236}">
                <a16:creationId xmlns:a16="http://schemas.microsoft.com/office/drawing/2014/main" id="{A6847C45-CFE1-4ACC-BD08-4ED77712588B}"/>
              </a:ext>
            </a:extLst>
          </p:cNvPr>
          <p:cNvSpPr txBox="1"/>
          <p:nvPr/>
        </p:nvSpPr>
        <p:spPr>
          <a:xfrm>
            <a:off x="5476875" y="2894542"/>
            <a:ext cx="107526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FEFF99"/>
                </a:solidFill>
              </a:rPr>
              <a:t>Kaper </a:t>
            </a:r>
          </a:p>
          <a:p>
            <a:r>
              <a:rPr lang="en-US" sz="2400" dirty="0">
                <a:solidFill>
                  <a:srgbClr val="FEFF99"/>
                </a:solidFill>
              </a:rPr>
              <a:t>Chart</a:t>
            </a:r>
          </a:p>
        </p:txBody>
      </p:sp>
      <p:sp>
        <p:nvSpPr>
          <p:cNvPr id="11" name="TextBox 10">
            <a:extLst>
              <a:ext uri="{FF2B5EF4-FFF2-40B4-BE49-F238E27FC236}">
                <a16:creationId xmlns:a16="http://schemas.microsoft.com/office/drawing/2014/main" id="{4F572789-3B8B-47E0-A0A3-484A59410888}"/>
              </a:ext>
            </a:extLst>
          </p:cNvPr>
          <p:cNvSpPr txBox="1"/>
          <p:nvPr/>
        </p:nvSpPr>
        <p:spPr>
          <a:xfrm>
            <a:off x="1174750" y="3841750"/>
            <a:ext cx="2108200"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Hermione Granger</a:t>
            </a:r>
          </a:p>
        </p:txBody>
      </p:sp>
      <p:sp>
        <p:nvSpPr>
          <p:cNvPr id="12" name="TextBox 11">
            <a:extLst>
              <a:ext uri="{FF2B5EF4-FFF2-40B4-BE49-F238E27FC236}">
                <a16:creationId xmlns:a16="http://schemas.microsoft.com/office/drawing/2014/main" id="{A4789B8A-1A59-43E1-A88B-375F406484D6}"/>
              </a:ext>
            </a:extLst>
          </p:cNvPr>
          <p:cNvSpPr txBox="1"/>
          <p:nvPr/>
        </p:nvSpPr>
        <p:spPr>
          <a:xfrm>
            <a:off x="8542042" y="4252741"/>
            <a:ext cx="1981200"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Katniss Everdeen</a:t>
            </a:r>
          </a:p>
        </p:txBody>
      </p:sp>
      <p:sp>
        <p:nvSpPr>
          <p:cNvPr id="13" name="TextBox 12">
            <a:extLst>
              <a:ext uri="{FF2B5EF4-FFF2-40B4-BE49-F238E27FC236}">
                <a16:creationId xmlns:a16="http://schemas.microsoft.com/office/drawing/2014/main" id="{3CDF83D5-3EC9-4978-9394-F788227A3B6C}"/>
              </a:ext>
            </a:extLst>
          </p:cNvPr>
          <p:cNvSpPr txBox="1"/>
          <p:nvPr/>
        </p:nvSpPr>
        <p:spPr>
          <a:xfrm>
            <a:off x="1665288" y="2107141"/>
            <a:ext cx="1753129" cy="377270"/>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Junie B. Jones</a:t>
            </a:r>
          </a:p>
        </p:txBody>
      </p:sp>
      <p:sp>
        <p:nvSpPr>
          <p:cNvPr id="14" name="TextBox 13">
            <a:extLst>
              <a:ext uri="{FF2B5EF4-FFF2-40B4-BE49-F238E27FC236}">
                <a16:creationId xmlns:a16="http://schemas.microsoft.com/office/drawing/2014/main" id="{A903DBE0-0596-4BE3-A171-7CB40CC5FE44}"/>
              </a:ext>
            </a:extLst>
          </p:cNvPr>
          <p:cNvSpPr txBox="1"/>
          <p:nvPr/>
        </p:nvSpPr>
        <p:spPr>
          <a:xfrm>
            <a:off x="4790016" y="184149"/>
            <a:ext cx="2302934"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Katara </a:t>
            </a:r>
            <a:r>
              <a:rPr lang="en-US" err="1">
                <a:solidFill>
                  <a:srgbClr val="0070C0"/>
                </a:solidFill>
              </a:rPr>
              <a:t>Waterbender</a:t>
            </a:r>
          </a:p>
        </p:txBody>
      </p:sp>
      <p:sp>
        <p:nvSpPr>
          <p:cNvPr id="15" name="TextBox 14">
            <a:extLst>
              <a:ext uri="{FF2B5EF4-FFF2-40B4-BE49-F238E27FC236}">
                <a16:creationId xmlns:a16="http://schemas.microsoft.com/office/drawing/2014/main" id="{10D0D9AC-DE10-40C4-88F5-92B3C8517F39}"/>
              </a:ext>
            </a:extLst>
          </p:cNvPr>
          <p:cNvSpPr txBox="1"/>
          <p:nvPr/>
        </p:nvSpPr>
        <p:spPr>
          <a:xfrm>
            <a:off x="12728879" y="3539532"/>
            <a:ext cx="2279505"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Matilda Wormwood</a:t>
            </a:r>
          </a:p>
        </p:txBody>
      </p:sp>
      <p:sp>
        <p:nvSpPr>
          <p:cNvPr id="16" name="TextBox 15">
            <a:extLst>
              <a:ext uri="{FF2B5EF4-FFF2-40B4-BE49-F238E27FC236}">
                <a16:creationId xmlns:a16="http://schemas.microsoft.com/office/drawing/2014/main" id="{43253598-2D59-4DD3-B28E-16B6123899D9}"/>
              </a:ext>
            </a:extLst>
          </p:cNvPr>
          <p:cNvSpPr txBox="1"/>
          <p:nvPr/>
        </p:nvSpPr>
        <p:spPr>
          <a:xfrm>
            <a:off x="12733537" y="2900370"/>
            <a:ext cx="1916986"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Ramona Quimby</a:t>
            </a:r>
          </a:p>
        </p:txBody>
      </p:sp>
      <p:sp>
        <p:nvSpPr>
          <p:cNvPr id="17" name="TextBox 16">
            <a:extLst>
              <a:ext uri="{FF2B5EF4-FFF2-40B4-BE49-F238E27FC236}">
                <a16:creationId xmlns:a16="http://schemas.microsoft.com/office/drawing/2014/main" id="{F2BD9AF0-0776-4A71-AF50-63C703369365}"/>
              </a:ext>
            </a:extLst>
          </p:cNvPr>
          <p:cNvSpPr txBox="1"/>
          <p:nvPr/>
        </p:nvSpPr>
        <p:spPr>
          <a:xfrm>
            <a:off x="12850856" y="4215711"/>
            <a:ext cx="1798646"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Lucy Pevensie</a:t>
            </a:r>
          </a:p>
        </p:txBody>
      </p:sp>
      <p:sp>
        <p:nvSpPr>
          <p:cNvPr id="18" name="TextBox 17">
            <a:extLst>
              <a:ext uri="{FF2B5EF4-FFF2-40B4-BE49-F238E27FC236}">
                <a16:creationId xmlns:a16="http://schemas.microsoft.com/office/drawing/2014/main" id="{9F3EA78F-129C-4BB3-93B7-980541308805}"/>
              </a:ext>
            </a:extLst>
          </p:cNvPr>
          <p:cNvSpPr txBox="1"/>
          <p:nvPr/>
        </p:nvSpPr>
        <p:spPr>
          <a:xfrm>
            <a:off x="7547289" y="5661971"/>
            <a:ext cx="1560727"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Dorothy Gale</a:t>
            </a:r>
          </a:p>
        </p:txBody>
      </p:sp>
      <p:sp>
        <p:nvSpPr>
          <p:cNvPr id="19" name="TextBox 18">
            <a:extLst>
              <a:ext uri="{FF2B5EF4-FFF2-40B4-BE49-F238E27FC236}">
                <a16:creationId xmlns:a16="http://schemas.microsoft.com/office/drawing/2014/main" id="{1E8A85A7-C85C-4143-9ED7-AF92C1539A26}"/>
              </a:ext>
            </a:extLst>
          </p:cNvPr>
          <p:cNvSpPr txBox="1"/>
          <p:nvPr/>
        </p:nvSpPr>
        <p:spPr>
          <a:xfrm>
            <a:off x="4967684" y="6135717"/>
            <a:ext cx="1945861"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Annie Warbucks</a:t>
            </a:r>
          </a:p>
        </p:txBody>
      </p:sp>
      <p:sp>
        <p:nvSpPr>
          <p:cNvPr id="20" name="TextBox 19">
            <a:extLst>
              <a:ext uri="{FF2B5EF4-FFF2-40B4-BE49-F238E27FC236}">
                <a16:creationId xmlns:a16="http://schemas.microsoft.com/office/drawing/2014/main" id="{89F86347-96EB-41D6-988A-7F9135EE5872}"/>
              </a:ext>
            </a:extLst>
          </p:cNvPr>
          <p:cNvSpPr txBox="1"/>
          <p:nvPr/>
        </p:nvSpPr>
        <p:spPr>
          <a:xfrm>
            <a:off x="2598998" y="5468407"/>
            <a:ext cx="1537016"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Dora </a:t>
            </a:r>
            <a:r>
              <a:rPr lang="en-US" err="1">
                <a:solidFill>
                  <a:srgbClr val="0070C0"/>
                </a:solidFill>
              </a:rPr>
              <a:t>Explora</a:t>
            </a:r>
          </a:p>
        </p:txBody>
      </p:sp>
      <p:sp>
        <p:nvSpPr>
          <p:cNvPr id="22" name="TextBox 21">
            <a:extLst>
              <a:ext uri="{FF2B5EF4-FFF2-40B4-BE49-F238E27FC236}">
                <a16:creationId xmlns:a16="http://schemas.microsoft.com/office/drawing/2014/main" id="{A05077D0-526B-4D96-A14B-164CDA0A6403}"/>
              </a:ext>
            </a:extLst>
          </p:cNvPr>
          <p:cNvSpPr txBox="1"/>
          <p:nvPr/>
        </p:nvSpPr>
        <p:spPr>
          <a:xfrm rot="3180000">
            <a:off x="6099187" y="53588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Reporter</a:t>
            </a:r>
          </a:p>
        </p:txBody>
      </p:sp>
      <p:sp>
        <p:nvSpPr>
          <p:cNvPr id="23" name="TextBox 22">
            <a:extLst>
              <a:ext uri="{FF2B5EF4-FFF2-40B4-BE49-F238E27FC236}">
                <a16:creationId xmlns:a16="http://schemas.microsoft.com/office/drawing/2014/main" id="{53E23971-0067-485B-BEC6-DC931D767C91}"/>
              </a:ext>
            </a:extLst>
          </p:cNvPr>
          <p:cNvSpPr txBox="1"/>
          <p:nvPr/>
        </p:nvSpPr>
        <p:spPr>
          <a:xfrm>
            <a:off x="5426252" y="1222274"/>
            <a:ext cx="1031175"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 Supply </a:t>
            </a:r>
          </a:p>
          <a:p>
            <a:pPr algn="ctr"/>
            <a:r>
              <a:rPr lang="en-US" sz="1600"/>
              <a:t>Checker</a:t>
            </a:r>
          </a:p>
        </p:txBody>
      </p:sp>
      <p:sp>
        <p:nvSpPr>
          <p:cNvPr id="24" name="TextBox 23">
            <a:extLst>
              <a:ext uri="{FF2B5EF4-FFF2-40B4-BE49-F238E27FC236}">
                <a16:creationId xmlns:a16="http://schemas.microsoft.com/office/drawing/2014/main" id="{C12D76E0-0230-41D0-B1A7-98A8676DC292}"/>
              </a:ext>
            </a:extLst>
          </p:cNvPr>
          <p:cNvSpPr txBox="1"/>
          <p:nvPr/>
        </p:nvSpPr>
        <p:spPr>
          <a:xfrm rot="1440000">
            <a:off x="3626151" y="280103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accent4"/>
                </a:solidFill>
              </a:rPr>
              <a:t>Song Leader</a:t>
            </a:r>
          </a:p>
        </p:txBody>
      </p:sp>
      <p:sp>
        <p:nvSpPr>
          <p:cNvPr id="25" name="TextBox 24">
            <a:extLst>
              <a:ext uri="{FF2B5EF4-FFF2-40B4-BE49-F238E27FC236}">
                <a16:creationId xmlns:a16="http://schemas.microsoft.com/office/drawing/2014/main" id="{BFE9815E-5220-43C8-BA91-DC05163E15D8}"/>
              </a:ext>
            </a:extLst>
          </p:cNvPr>
          <p:cNvSpPr txBox="1"/>
          <p:nvPr/>
        </p:nvSpPr>
        <p:spPr>
          <a:xfrm rot="18900000">
            <a:off x="3451101" y="439655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79FFB6"/>
                </a:solidFill>
              </a:rPr>
              <a:t>Friendship</a:t>
            </a:r>
            <a:endParaRPr lang="en-US"/>
          </a:p>
          <a:p>
            <a:pPr algn="ctr"/>
            <a:r>
              <a:rPr lang="en-US">
                <a:solidFill>
                  <a:srgbClr val="79FFB6"/>
                </a:solidFill>
              </a:rPr>
              <a:t> Squeeze Starter</a:t>
            </a:r>
            <a:endParaRPr lang="en-US"/>
          </a:p>
        </p:txBody>
      </p:sp>
      <p:sp>
        <p:nvSpPr>
          <p:cNvPr id="26" name="TextBox 25">
            <a:extLst>
              <a:ext uri="{FF2B5EF4-FFF2-40B4-BE49-F238E27FC236}">
                <a16:creationId xmlns:a16="http://schemas.microsoft.com/office/drawing/2014/main" id="{9763DA16-A7D8-4D3A-9E82-5780A4455355}"/>
              </a:ext>
            </a:extLst>
          </p:cNvPr>
          <p:cNvSpPr txBox="1"/>
          <p:nvPr/>
        </p:nvSpPr>
        <p:spPr>
          <a:xfrm rot="1740000">
            <a:off x="6524719" y="403276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C000"/>
                </a:solidFill>
              </a:rPr>
              <a:t>Clean up Captain</a:t>
            </a:r>
          </a:p>
        </p:txBody>
      </p:sp>
      <p:sp>
        <p:nvSpPr>
          <p:cNvPr id="28" name="TextBox 27">
            <a:extLst>
              <a:ext uri="{FF2B5EF4-FFF2-40B4-BE49-F238E27FC236}">
                <a16:creationId xmlns:a16="http://schemas.microsoft.com/office/drawing/2014/main" id="{8F8FD162-262A-4D92-B66D-9D2A909D3E6A}"/>
              </a:ext>
            </a:extLst>
          </p:cNvPr>
          <p:cNvSpPr txBox="1"/>
          <p:nvPr/>
        </p:nvSpPr>
        <p:spPr>
          <a:xfrm>
            <a:off x="5388097" y="4820607"/>
            <a:ext cx="10311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7030A0"/>
                </a:solidFill>
              </a:rPr>
              <a:t>Joke</a:t>
            </a:r>
          </a:p>
          <a:p>
            <a:pPr algn="ctr"/>
            <a:r>
              <a:rPr lang="en-US">
                <a:solidFill>
                  <a:srgbClr val="7030A0"/>
                </a:solidFill>
              </a:rPr>
              <a:t>Teller</a:t>
            </a:r>
            <a:endParaRPr lang="en-US" sz="1600">
              <a:solidFill>
                <a:srgbClr val="7030A0"/>
              </a:solidFill>
            </a:endParaRPr>
          </a:p>
        </p:txBody>
      </p:sp>
      <p:sp>
        <p:nvSpPr>
          <p:cNvPr id="29" name="TextBox 28">
            <a:extLst>
              <a:ext uri="{FF2B5EF4-FFF2-40B4-BE49-F238E27FC236}">
                <a16:creationId xmlns:a16="http://schemas.microsoft.com/office/drawing/2014/main" id="{7EC058A4-FEA2-4EC0-B884-A765DD676E21}"/>
              </a:ext>
            </a:extLst>
          </p:cNvPr>
          <p:cNvSpPr txBox="1"/>
          <p:nvPr/>
        </p:nvSpPr>
        <p:spPr>
          <a:xfrm>
            <a:off x="12313913" y="425614"/>
            <a:ext cx="2164389"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0070C0"/>
              </a:solidFill>
            </a:endParaRPr>
          </a:p>
        </p:txBody>
      </p:sp>
      <p:sp>
        <p:nvSpPr>
          <p:cNvPr id="30" name="TextBox 29">
            <a:extLst>
              <a:ext uri="{FF2B5EF4-FFF2-40B4-BE49-F238E27FC236}">
                <a16:creationId xmlns:a16="http://schemas.microsoft.com/office/drawing/2014/main" id="{9D60893D-D7D2-487F-80BF-B105917E541E}"/>
              </a:ext>
            </a:extLst>
          </p:cNvPr>
          <p:cNvSpPr txBox="1"/>
          <p:nvPr/>
        </p:nvSpPr>
        <p:spPr>
          <a:xfrm>
            <a:off x="12313913" y="81"/>
            <a:ext cx="2164389"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0070C0"/>
              </a:solidFill>
            </a:endParaRPr>
          </a:p>
        </p:txBody>
      </p:sp>
      <p:sp>
        <p:nvSpPr>
          <p:cNvPr id="31" name="TextBox 30">
            <a:extLst>
              <a:ext uri="{FF2B5EF4-FFF2-40B4-BE49-F238E27FC236}">
                <a16:creationId xmlns:a16="http://schemas.microsoft.com/office/drawing/2014/main" id="{947B7FFD-5273-459E-BCED-959E7E552239}"/>
              </a:ext>
            </a:extLst>
          </p:cNvPr>
          <p:cNvSpPr txBox="1"/>
          <p:nvPr/>
        </p:nvSpPr>
        <p:spPr>
          <a:xfrm>
            <a:off x="12313912" y="861041"/>
            <a:ext cx="2164389"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0070C0"/>
              </a:solidFill>
            </a:endParaRPr>
          </a:p>
        </p:txBody>
      </p:sp>
      <p:sp>
        <p:nvSpPr>
          <p:cNvPr id="32" name="TextBox 31">
            <a:extLst>
              <a:ext uri="{FF2B5EF4-FFF2-40B4-BE49-F238E27FC236}">
                <a16:creationId xmlns:a16="http://schemas.microsoft.com/office/drawing/2014/main" id="{EF024B24-E0D1-44DC-BE36-CFB4BBED4EAD}"/>
              </a:ext>
            </a:extLst>
          </p:cNvPr>
          <p:cNvSpPr txBox="1"/>
          <p:nvPr/>
        </p:nvSpPr>
        <p:spPr>
          <a:xfrm>
            <a:off x="12323809" y="1296470"/>
            <a:ext cx="2164389"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0070C0"/>
              </a:solidFill>
            </a:endParaRPr>
          </a:p>
        </p:txBody>
      </p:sp>
      <p:sp>
        <p:nvSpPr>
          <p:cNvPr id="34" name="TextBox 33">
            <a:extLst>
              <a:ext uri="{FF2B5EF4-FFF2-40B4-BE49-F238E27FC236}">
                <a16:creationId xmlns:a16="http://schemas.microsoft.com/office/drawing/2014/main" id="{DEB9DE9F-6EC7-403B-A3A7-1E959D7B8B02}"/>
              </a:ext>
            </a:extLst>
          </p:cNvPr>
          <p:cNvSpPr txBox="1"/>
          <p:nvPr/>
        </p:nvSpPr>
        <p:spPr>
          <a:xfrm>
            <a:off x="12323809" y="1731899"/>
            <a:ext cx="2164389"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0070C0"/>
              </a:solidFill>
            </a:endParaRPr>
          </a:p>
        </p:txBody>
      </p:sp>
      <p:sp>
        <p:nvSpPr>
          <p:cNvPr id="35" name="TextBox 34">
            <a:extLst>
              <a:ext uri="{FF2B5EF4-FFF2-40B4-BE49-F238E27FC236}">
                <a16:creationId xmlns:a16="http://schemas.microsoft.com/office/drawing/2014/main" id="{045B05DD-7A40-49AE-8F4B-A8F4A61217CB}"/>
              </a:ext>
            </a:extLst>
          </p:cNvPr>
          <p:cNvSpPr txBox="1"/>
          <p:nvPr/>
        </p:nvSpPr>
        <p:spPr>
          <a:xfrm>
            <a:off x="12313912" y="2177223"/>
            <a:ext cx="2164389"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0070C0"/>
              </a:solidFill>
            </a:endParaRPr>
          </a:p>
        </p:txBody>
      </p:sp>
      <p:pic>
        <p:nvPicPr>
          <p:cNvPr id="33" name="Graphic 32" descr="Home">
            <a:hlinkClick r:id="rId4" action="ppaction://hlinksldjump"/>
            <a:extLst>
              <a:ext uri="{FF2B5EF4-FFF2-40B4-BE49-F238E27FC236}">
                <a16:creationId xmlns:a16="http://schemas.microsoft.com/office/drawing/2014/main" id="{B7B01057-31AB-4BF8-B903-67BB20F67E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06200" y="0"/>
            <a:ext cx="685800" cy="685800"/>
          </a:xfrm>
          <a:prstGeom prst="rect">
            <a:avLst/>
          </a:prstGeom>
        </p:spPr>
      </p:pic>
    </p:spTree>
    <p:extLst>
      <p:ext uri="{BB962C8B-B14F-4D97-AF65-F5344CB8AC3E}">
        <p14:creationId xmlns:p14="http://schemas.microsoft.com/office/powerpoint/2010/main" val="6935337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8BCF9-246E-4D11-A89E-2CFEE8C7A27C}"/>
              </a:ext>
            </a:extLst>
          </p:cNvPr>
          <p:cNvSpPr>
            <a:spLocks noGrp="1"/>
          </p:cNvSpPr>
          <p:nvPr>
            <p:ph type="title"/>
          </p:nvPr>
        </p:nvSpPr>
        <p:spPr>
          <a:xfrm>
            <a:off x="130629" y="38554"/>
            <a:ext cx="11223171" cy="1679348"/>
          </a:xfrm>
        </p:spPr>
        <p:txBody>
          <a:bodyPr/>
          <a:lstStyle/>
          <a:p>
            <a:r>
              <a:rPr lang="en-US">
                <a:latin typeface="Arial Rounded MT Bold"/>
              </a:rPr>
              <a:t>Boom Chika Boom</a:t>
            </a:r>
          </a:p>
        </p:txBody>
      </p:sp>
      <p:sp>
        <p:nvSpPr>
          <p:cNvPr id="3" name="TextBox 2">
            <a:extLst>
              <a:ext uri="{FF2B5EF4-FFF2-40B4-BE49-F238E27FC236}">
                <a16:creationId xmlns:a16="http://schemas.microsoft.com/office/drawing/2014/main" id="{F1679147-2003-46DE-B101-890A089A830D}"/>
              </a:ext>
            </a:extLst>
          </p:cNvPr>
          <p:cNvSpPr txBox="1"/>
          <p:nvPr/>
        </p:nvSpPr>
        <p:spPr>
          <a:xfrm>
            <a:off x="247650" y="1717222"/>
            <a:ext cx="4988378" cy="43724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400">
                <a:ea typeface="+mn-lt"/>
                <a:cs typeface="+mn-lt"/>
              </a:rPr>
              <a:t>I said A Boom Chicka Boom (repeat) </a:t>
            </a:r>
          </a:p>
          <a:p>
            <a:pPr>
              <a:lnSpc>
                <a:spcPct val="90000"/>
              </a:lnSpc>
              <a:spcBef>
                <a:spcPts val="1000"/>
              </a:spcBef>
            </a:pPr>
            <a:r>
              <a:rPr lang="en-US" sz="2400">
                <a:ea typeface="+mn-lt"/>
                <a:cs typeface="+mn-lt"/>
              </a:rPr>
              <a:t>I said A Boom Chicka Boom (repeat) </a:t>
            </a:r>
          </a:p>
          <a:p>
            <a:pPr>
              <a:lnSpc>
                <a:spcPct val="90000"/>
              </a:lnSpc>
              <a:spcBef>
                <a:spcPts val="1000"/>
              </a:spcBef>
            </a:pPr>
            <a:r>
              <a:rPr lang="en-US" sz="2400">
                <a:ea typeface="+mn-lt"/>
                <a:cs typeface="+mn-lt"/>
              </a:rPr>
              <a:t>I said Boom A Chicka Rocka Chicka Rocka Chicka Boom (repeat)</a:t>
            </a:r>
            <a:br>
              <a:rPr lang="en-US" sz="2400">
                <a:ea typeface="+mn-lt"/>
                <a:cs typeface="+mn-lt"/>
              </a:rPr>
            </a:br>
            <a:r>
              <a:rPr lang="en-US" sz="2400">
                <a:ea typeface="+mn-lt"/>
                <a:cs typeface="+mn-lt"/>
              </a:rPr>
              <a:t>Uh Huh! (repeat)</a:t>
            </a:r>
          </a:p>
          <a:p>
            <a:pPr>
              <a:lnSpc>
                <a:spcPct val="90000"/>
              </a:lnSpc>
              <a:spcBef>
                <a:spcPts val="1000"/>
              </a:spcBef>
            </a:pPr>
            <a:r>
              <a:rPr lang="en-US" sz="2400">
                <a:ea typeface="+mn-lt"/>
                <a:cs typeface="+mn-lt"/>
              </a:rPr>
              <a:t>Oh Yeah! (repeat)</a:t>
            </a:r>
          </a:p>
          <a:p>
            <a:pPr>
              <a:lnSpc>
                <a:spcPct val="90000"/>
              </a:lnSpc>
              <a:spcBef>
                <a:spcPts val="1000"/>
              </a:spcBef>
            </a:pPr>
            <a:r>
              <a:rPr lang="en-US" sz="2400">
                <a:ea typeface="+mn-lt"/>
                <a:cs typeface="+mn-lt"/>
              </a:rPr>
              <a:t>One more time (repeat)</a:t>
            </a:r>
          </a:p>
          <a:p>
            <a:pPr algn="l"/>
            <a:endParaRPr lang="en-US">
              <a:cs typeface="Calibri"/>
            </a:endParaRPr>
          </a:p>
          <a:p>
            <a:r>
              <a:rPr lang="en-US">
                <a:cs typeface="Calibri"/>
              </a:rPr>
              <a:t>1) Baby Style</a:t>
            </a:r>
          </a:p>
          <a:p>
            <a:r>
              <a:rPr lang="en-US">
                <a:cs typeface="Calibri"/>
              </a:rPr>
              <a:t>2) Under water style</a:t>
            </a:r>
          </a:p>
          <a:p>
            <a:r>
              <a:rPr lang="en-US">
                <a:cs typeface="Calibri"/>
              </a:rPr>
              <a:t>3) Really fast</a:t>
            </a:r>
          </a:p>
        </p:txBody>
      </p:sp>
    </p:spTree>
    <p:extLst>
      <p:ext uri="{BB962C8B-B14F-4D97-AF65-F5344CB8AC3E}">
        <p14:creationId xmlns:p14="http://schemas.microsoft.com/office/powerpoint/2010/main" val="9277408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70408-2529-40A0-848B-055CBB5A4119}"/>
              </a:ext>
            </a:extLst>
          </p:cNvPr>
          <p:cNvSpPr>
            <a:spLocks noGrp="1"/>
          </p:cNvSpPr>
          <p:nvPr>
            <p:ph type="title"/>
          </p:nvPr>
        </p:nvSpPr>
        <p:spPr/>
        <p:txBody>
          <a:bodyPr/>
          <a:lstStyle/>
          <a:p>
            <a:r>
              <a:rPr lang="en-US">
                <a:latin typeface="Arial Rounded MT Bold"/>
              </a:rPr>
              <a:t>Way Up in the Sky</a:t>
            </a:r>
            <a:endParaRPr lang="en-US"/>
          </a:p>
        </p:txBody>
      </p:sp>
      <p:sp>
        <p:nvSpPr>
          <p:cNvPr id="3" name="TextBox 2">
            <a:extLst>
              <a:ext uri="{FF2B5EF4-FFF2-40B4-BE49-F238E27FC236}">
                <a16:creationId xmlns:a16="http://schemas.microsoft.com/office/drawing/2014/main" id="{ACB8FA5B-688D-4A25-926A-5C6B50EA5488}"/>
              </a:ext>
            </a:extLst>
          </p:cNvPr>
          <p:cNvSpPr txBox="1"/>
          <p:nvPr/>
        </p:nvSpPr>
        <p:spPr>
          <a:xfrm>
            <a:off x="179614" y="1758043"/>
            <a:ext cx="7560128"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mn-lt"/>
                <a:cs typeface="+mn-lt"/>
              </a:rPr>
              <a:t>Way up in the sky, the big birdies fly </a:t>
            </a:r>
          </a:p>
          <a:p>
            <a:r>
              <a:rPr lang="en-US" sz="2400">
                <a:ea typeface="+mn-lt"/>
                <a:cs typeface="+mn-lt"/>
              </a:rPr>
              <a:t>While down in the nest, the little ones rest </a:t>
            </a:r>
          </a:p>
          <a:p>
            <a:r>
              <a:rPr lang="en-US" sz="2400">
                <a:ea typeface="+mn-lt"/>
                <a:cs typeface="+mn-lt"/>
              </a:rPr>
              <a:t>With a wing on the left *tweet*, and a wing on the right *tweet* </a:t>
            </a:r>
          </a:p>
          <a:p>
            <a:endParaRPr lang="en-US" sz="2400">
              <a:ea typeface="+mn-lt"/>
              <a:cs typeface="+mn-lt"/>
            </a:endParaRPr>
          </a:p>
          <a:p>
            <a:r>
              <a:rPr lang="en-US" sz="2400">
                <a:ea typeface="+mn-lt"/>
                <a:cs typeface="+mn-lt"/>
              </a:rPr>
              <a:t>The baby birds sleep all through the night </a:t>
            </a:r>
            <a:endParaRPr lang="en-US"/>
          </a:p>
          <a:p>
            <a:r>
              <a:rPr lang="en-US" sz="2400">
                <a:ea typeface="+mn-lt"/>
                <a:cs typeface="+mn-lt"/>
              </a:rPr>
              <a:t>SHHHH you mustn't wake the baby birdies! </a:t>
            </a:r>
          </a:p>
          <a:p>
            <a:r>
              <a:rPr lang="en-US" sz="2400">
                <a:ea typeface="+mn-lt"/>
                <a:cs typeface="+mn-lt"/>
              </a:rPr>
              <a:t>  </a:t>
            </a:r>
          </a:p>
          <a:p>
            <a:r>
              <a:rPr lang="en-US" sz="2400">
                <a:ea typeface="+mn-lt"/>
                <a:cs typeface="+mn-lt"/>
              </a:rPr>
              <a:t>The bright sun comes up, the dew falls away </a:t>
            </a:r>
          </a:p>
          <a:p>
            <a:r>
              <a:rPr lang="en-US" sz="2400">
                <a:ea typeface="+mn-lt"/>
                <a:cs typeface="+mn-lt"/>
              </a:rPr>
              <a:t>Good morning! good morning! the little birds say </a:t>
            </a:r>
          </a:p>
          <a:p>
            <a:pPr algn="l"/>
            <a:endParaRPr lang="en-US">
              <a:cs typeface="Calibri"/>
            </a:endParaRPr>
          </a:p>
        </p:txBody>
      </p:sp>
    </p:spTree>
    <p:extLst>
      <p:ext uri="{BB962C8B-B14F-4D97-AF65-F5344CB8AC3E}">
        <p14:creationId xmlns:p14="http://schemas.microsoft.com/office/powerpoint/2010/main" val="32154154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AD22DD0-700D-4090-A242-FD8A1CE12CF5}"/>
              </a:ext>
            </a:extLst>
          </p:cNvPr>
          <p:cNvSpPr txBox="1">
            <a:spLocks/>
          </p:cNvSpPr>
          <p:nvPr/>
        </p:nvSpPr>
        <p:spPr>
          <a:xfrm>
            <a:off x="832784" y="218486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hlinkClick r:id="rId3"/>
              </a:rPr>
              <a:t>Other Girl Scout Songs</a:t>
            </a:r>
            <a:endParaRPr lang="en-US" dirty="0"/>
          </a:p>
        </p:txBody>
      </p:sp>
    </p:spTree>
    <p:extLst>
      <p:ext uri="{BB962C8B-B14F-4D97-AF65-F5344CB8AC3E}">
        <p14:creationId xmlns:p14="http://schemas.microsoft.com/office/powerpoint/2010/main" val="21816316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C9280B-DDD9-4074-B340-F46913DBC26B}"/>
              </a:ext>
            </a:extLst>
          </p:cNvPr>
          <p:cNvSpPr>
            <a:spLocks noGrp="1"/>
          </p:cNvSpPr>
          <p:nvPr>
            <p:ph type="title"/>
          </p:nvPr>
        </p:nvSpPr>
        <p:spPr>
          <a:xfrm>
            <a:off x="571562" y="279270"/>
            <a:ext cx="10515600" cy="1325563"/>
          </a:xfrm>
        </p:spPr>
        <p:txBody>
          <a:bodyPr/>
          <a:lstStyle/>
          <a:p>
            <a:pPr algn="ctr"/>
            <a:r>
              <a:rPr lang="en-US" dirty="0"/>
              <a:t>Closing Song</a:t>
            </a:r>
          </a:p>
        </p:txBody>
      </p:sp>
      <p:sp>
        <p:nvSpPr>
          <p:cNvPr id="5" name="Rectangle 4">
            <a:extLst>
              <a:ext uri="{FF2B5EF4-FFF2-40B4-BE49-F238E27FC236}">
                <a16:creationId xmlns:a16="http://schemas.microsoft.com/office/drawing/2014/main" id="{1C63325D-D763-4F88-98C5-9BA7D83518EF}"/>
              </a:ext>
            </a:extLst>
          </p:cNvPr>
          <p:cNvSpPr/>
          <p:nvPr/>
        </p:nvSpPr>
        <p:spPr>
          <a:xfrm>
            <a:off x="2387600" y="1876456"/>
            <a:ext cx="8228012" cy="4863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pic>
        <p:nvPicPr>
          <p:cNvPr id="1026" name="Picture 2" descr="Musician clipart kindergarten music, Musician kindergarten music ...">
            <a:extLst>
              <a:ext uri="{FF2B5EF4-FFF2-40B4-BE49-F238E27FC236}">
                <a16:creationId xmlns:a16="http://schemas.microsoft.com/office/drawing/2014/main" id="{A723AAC3-4F59-449C-B09D-86FC8AB3C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58" y="118533"/>
            <a:ext cx="3423973" cy="23681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isy Girl Scouts">
            <a:extLst>
              <a:ext uri="{FF2B5EF4-FFF2-40B4-BE49-F238E27FC236}">
                <a16:creationId xmlns:a16="http://schemas.microsoft.com/office/drawing/2014/main" id="{75F770A4-CD43-4449-B109-7425557195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89392">
            <a:off x="8306963" y="541696"/>
            <a:ext cx="3756866" cy="1559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2777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197E-F70F-45CE-93C8-F95563AF66BA}"/>
              </a:ext>
            </a:extLst>
          </p:cNvPr>
          <p:cNvSpPr>
            <a:spLocks noGrp="1"/>
          </p:cNvSpPr>
          <p:nvPr>
            <p:ph type="title"/>
          </p:nvPr>
        </p:nvSpPr>
        <p:spPr>
          <a:xfrm>
            <a:off x="802574" y="2355332"/>
            <a:ext cx="10515600" cy="1325563"/>
          </a:xfrm>
        </p:spPr>
        <p:txBody>
          <a:bodyPr vert="horz" lIns="91440" tIns="45720" rIns="91440" bIns="45720" rtlCol="0" anchor="ctr">
            <a:noAutofit/>
          </a:bodyPr>
          <a:lstStyle/>
          <a:p>
            <a:endParaRPr lang="en-US" sz="6000" b="1" dirty="0"/>
          </a:p>
          <a:p>
            <a:pPr algn="ctr"/>
            <a:r>
              <a:rPr lang="en-US" sz="6000" b="1" dirty="0">
                <a:ea typeface="+mj-lt"/>
                <a:cs typeface="+mj-lt"/>
              </a:rPr>
              <a:t>Letters to Daisies</a:t>
            </a:r>
            <a:endParaRPr lang="en-US" sz="6000" b="1" dirty="0"/>
          </a:p>
          <a:p>
            <a:endParaRPr lang="en-US" sz="6000" b="1" dirty="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0" y="0"/>
            <a:ext cx="1447800" cy="1352550"/>
          </a:xfrm>
          <a:prstGeom prst="rect">
            <a:avLst/>
          </a:prstGeom>
        </p:spPr>
      </p:pic>
    </p:spTree>
    <p:extLst>
      <p:ext uri="{BB962C8B-B14F-4D97-AF65-F5344CB8AC3E}">
        <p14:creationId xmlns:p14="http://schemas.microsoft.com/office/powerpoint/2010/main" val="27455147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F739-AC03-46CD-9E93-DF2BDF97F7CE}"/>
              </a:ext>
            </a:extLst>
          </p:cNvPr>
          <p:cNvSpPr>
            <a:spLocks noGrp="1"/>
          </p:cNvSpPr>
          <p:nvPr>
            <p:ph type="title"/>
          </p:nvPr>
        </p:nvSpPr>
        <p:spPr>
          <a:xfrm>
            <a:off x="-10063" y="1845993"/>
            <a:ext cx="12168995" cy="1339940"/>
          </a:xfrm>
        </p:spPr>
        <p:txBody>
          <a:bodyPr/>
          <a:lstStyle/>
          <a:p>
            <a:pPr algn="ctr"/>
            <a:r>
              <a:rPr lang="en-US" dirty="0">
                <a:ea typeface="+mj-lt"/>
                <a:cs typeface="+mj-lt"/>
              </a:rPr>
              <a:t>Dear Daisies...</a:t>
            </a:r>
            <a:endParaRPr lang="en-US" dirty="0"/>
          </a:p>
        </p:txBody>
      </p:sp>
    </p:spTree>
    <p:extLst>
      <p:ext uri="{BB962C8B-B14F-4D97-AF65-F5344CB8AC3E}">
        <p14:creationId xmlns:p14="http://schemas.microsoft.com/office/powerpoint/2010/main" val="31445665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F739-AC03-46CD-9E93-DF2BDF97F7CE}"/>
              </a:ext>
            </a:extLst>
          </p:cNvPr>
          <p:cNvSpPr>
            <a:spLocks noGrp="1"/>
          </p:cNvSpPr>
          <p:nvPr>
            <p:ph type="title"/>
          </p:nvPr>
        </p:nvSpPr>
        <p:spPr>
          <a:xfrm>
            <a:off x="-10063" y="1845993"/>
            <a:ext cx="12168995" cy="1339940"/>
          </a:xfrm>
        </p:spPr>
        <p:txBody>
          <a:bodyPr/>
          <a:lstStyle/>
          <a:p>
            <a:pPr algn="ctr"/>
            <a:r>
              <a:rPr lang="en-US">
                <a:ea typeface="+mj-lt"/>
                <a:cs typeface="+mj-lt"/>
              </a:rPr>
              <a:t>Dear Daisies...</a:t>
            </a:r>
            <a:endParaRPr lang="en-US"/>
          </a:p>
        </p:txBody>
      </p:sp>
    </p:spTree>
    <p:extLst>
      <p:ext uri="{BB962C8B-B14F-4D97-AF65-F5344CB8AC3E}">
        <p14:creationId xmlns:p14="http://schemas.microsoft.com/office/powerpoint/2010/main" val="14086942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D6F78-C9A9-408E-96F5-FBD6242FD6B5}"/>
              </a:ext>
            </a:extLst>
          </p:cNvPr>
          <p:cNvSpPr>
            <a:spLocks noGrp="1"/>
          </p:cNvSpPr>
          <p:nvPr>
            <p:ph type="title"/>
          </p:nvPr>
        </p:nvSpPr>
        <p:spPr>
          <a:xfrm>
            <a:off x="838200" y="2348566"/>
            <a:ext cx="10515600" cy="1325563"/>
          </a:xfrm>
        </p:spPr>
        <p:txBody>
          <a:bodyPr/>
          <a:lstStyle/>
          <a:p>
            <a:pPr algn="ctr"/>
            <a:r>
              <a:rPr lang="en-US"/>
              <a:t>Dear Daisies...</a:t>
            </a:r>
          </a:p>
        </p:txBody>
      </p:sp>
    </p:spTree>
    <p:extLst>
      <p:ext uri="{BB962C8B-B14F-4D97-AF65-F5344CB8AC3E}">
        <p14:creationId xmlns:p14="http://schemas.microsoft.com/office/powerpoint/2010/main" val="7361681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D6F78-C9A9-408E-96F5-FBD6242FD6B5}"/>
              </a:ext>
            </a:extLst>
          </p:cNvPr>
          <p:cNvSpPr>
            <a:spLocks noGrp="1"/>
          </p:cNvSpPr>
          <p:nvPr>
            <p:ph type="title"/>
          </p:nvPr>
        </p:nvSpPr>
        <p:spPr>
          <a:xfrm>
            <a:off x="759759" y="2102037"/>
            <a:ext cx="10515600" cy="1325563"/>
          </a:xfrm>
        </p:spPr>
        <p:txBody>
          <a:bodyPr/>
          <a:lstStyle/>
          <a:p>
            <a:pPr algn="ctr"/>
            <a:r>
              <a:rPr lang="en-US"/>
              <a:t>Dear Daisies...</a:t>
            </a:r>
          </a:p>
        </p:txBody>
      </p:sp>
    </p:spTree>
    <p:extLst>
      <p:ext uri="{BB962C8B-B14F-4D97-AF65-F5344CB8AC3E}">
        <p14:creationId xmlns:p14="http://schemas.microsoft.com/office/powerpoint/2010/main" val="30669497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197E-F70F-45CE-93C8-F95563AF66BA}"/>
              </a:ext>
            </a:extLst>
          </p:cNvPr>
          <p:cNvSpPr>
            <a:spLocks noGrp="1"/>
          </p:cNvSpPr>
          <p:nvPr>
            <p:ph type="title"/>
          </p:nvPr>
        </p:nvSpPr>
        <p:spPr>
          <a:xfrm>
            <a:off x="851263" y="2583338"/>
            <a:ext cx="10515600" cy="1325563"/>
          </a:xfrm>
        </p:spPr>
        <p:txBody>
          <a:bodyPr vert="horz" lIns="91440" tIns="45720" rIns="91440" bIns="45720" rtlCol="0" anchor="ctr">
            <a:noAutofit/>
          </a:bodyPr>
          <a:lstStyle/>
          <a:p>
            <a:endParaRPr lang="en-US" sz="6000" b="1" dirty="0"/>
          </a:p>
          <a:p>
            <a:pPr algn="ctr"/>
            <a:r>
              <a:rPr lang="en-US" sz="6000" b="1" dirty="0">
                <a:ea typeface="+mj-lt"/>
                <a:cs typeface="+mj-lt"/>
              </a:rPr>
              <a:t>Virtual Meeting Templates and Images</a:t>
            </a:r>
            <a:endParaRPr lang="en-US" sz="6000" b="1" dirty="0"/>
          </a:p>
          <a:p>
            <a:endParaRPr lang="en-US" sz="6000" b="1" dirty="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3"/>
          <a:stretch>
            <a:fillRect/>
          </a:stretch>
        </p:blipFill>
        <p:spPr>
          <a:xfrm>
            <a:off x="0" y="0"/>
            <a:ext cx="1447800" cy="1352550"/>
          </a:xfrm>
          <a:prstGeom prst="rect">
            <a:avLst/>
          </a:prstGeom>
        </p:spPr>
      </p:pic>
    </p:spTree>
    <p:extLst>
      <p:ext uri="{BB962C8B-B14F-4D97-AF65-F5344CB8AC3E}">
        <p14:creationId xmlns:p14="http://schemas.microsoft.com/office/powerpoint/2010/main" val="1252704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C9280B-DDD9-4074-B340-F46913DBC26B}"/>
              </a:ext>
            </a:extLst>
          </p:cNvPr>
          <p:cNvSpPr>
            <a:spLocks noGrp="1"/>
          </p:cNvSpPr>
          <p:nvPr>
            <p:ph type="title"/>
          </p:nvPr>
        </p:nvSpPr>
        <p:spPr>
          <a:xfrm>
            <a:off x="267128" y="88237"/>
            <a:ext cx="11640620" cy="1325563"/>
          </a:xfrm>
        </p:spPr>
        <p:txBody>
          <a:bodyPr>
            <a:noAutofit/>
          </a:bodyPr>
          <a:lstStyle/>
          <a:p>
            <a:pPr algn="ctr"/>
            <a:r>
              <a:rPr lang="en-US" dirty="0">
                <a:solidFill>
                  <a:schemeClr val="tx2"/>
                </a:solidFill>
              </a:rPr>
              <a:t>Rededication </a:t>
            </a:r>
            <a:r>
              <a:rPr lang="en-US" b="1" i="1" dirty="0">
                <a:solidFill>
                  <a:schemeClr val="tx2"/>
                </a:solidFill>
              </a:rPr>
              <a:t>Scavenger Hunt!! </a:t>
            </a:r>
            <a:r>
              <a:rPr lang="en-US" b="1" i="1" dirty="0">
                <a:solidFill>
                  <a:schemeClr val="accent3"/>
                </a:solidFill>
              </a:rPr>
              <a:t> </a:t>
            </a:r>
            <a:endParaRPr lang="en-US" dirty="0"/>
          </a:p>
        </p:txBody>
      </p:sp>
      <p:sp>
        <p:nvSpPr>
          <p:cNvPr id="3" name="TextBox 1">
            <a:extLst>
              <a:ext uri="{FF2B5EF4-FFF2-40B4-BE49-F238E27FC236}">
                <a16:creationId xmlns:a16="http://schemas.microsoft.com/office/drawing/2014/main" id="{28AC8580-43CB-4E17-9802-C7B3B999E6E0}"/>
              </a:ext>
            </a:extLst>
          </p:cNvPr>
          <p:cNvSpPr txBox="1"/>
          <p:nvPr/>
        </p:nvSpPr>
        <p:spPr>
          <a:xfrm>
            <a:off x="532825" y="1134308"/>
            <a:ext cx="10881360" cy="526297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mj-lt"/>
              <a:buAutoNum type="arabicPeriod"/>
            </a:pPr>
            <a:r>
              <a:rPr lang="en-US" sz="2800" b="1" i="1">
                <a:solidFill>
                  <a:schemeClr val="accent1">
                    <a:lumMod val="60000"/>
                    <a:lumOff val="40000"/>
                  </a:schemeClr>
                </a:solidFill>
              </a:rPr>
              <a:t> Get a bowl</a:t>
            </a:r>
          </a:p>
          <a:p>
            <a:pPr marL="457200" indent="-457200">
              <a:buFont typeface="+mj-lt"/>
              <a:buAutoNum type="arabicPeriod"/>
            </a:pPr>
            <a:r>
              <a:rPr lang="en-US" sz="2800" b="1" i="1">
                <a:solidFill>
                  <a:schemeClr val="accent1">
                    <a:lumMod val="60000"/>
                    <a:lumOff val="40000"/>
                  </a:schemeClr>
                </a:solidFill>
              </a:rPr>
              <a:t>And then add as many of these food items as you can find!!</a:t>
            </a:r>
          </a:p>
          <a:p>
            <a:pPr marL="1257300" lvl="2" indent="-342900">
              <a:buFont typeface="+mj-lt"/>
              <a:buAutoNum type="arabicPeriod"/>
            </a:pPr>
            <a:r>
              <a:rPr lang="en-US" sz="2800">
                <a:solidFill>
                  <a:schemeClr val="accent1">
                    <a:lumMod val="75000"/>
                  </a:schemeClr>
                </a:solidFill>
              </a:rPr>
              <a:t>CHEX CEREAL </a:t>
            </a:r>
          </a:p>
          <a:p>
            <a:pPr marL="1257300" lvl="2" indent="-342900">
              <a:buFont typeface="+mj-lt"/>
              <a:buAutoNum type="arabicPeriod"/>
            </a:pPr>
            <a:r>
              <a:rPr lang="en-US" sz="2800">
                <a:solidFill>
                  <a:schemeClr val="accent1">
                    <a:lumMod val="75000"/>
                  </a:schemeClr>
                </a:solidFill>
              </a:rPr>
              <a:t> POPCORN  </a:t>
            </a:r>
          </a:p>
          <a:p>
            <a:pPr marL="1257300" lvl="2" indent="-342900">
              <a:buFont typeface="+mj-lt"/>
              <a:buAutoNum type="arabicPeriod"/>
            </a:pPr>
            <a:r>
              <a:rPr lang="en-US" sz="2800">
                <a:solidFill>
                  <a:schemeClr val="accent1">
                    <a:lumMod val="75000"/>
                  </a:schemeClr>
                </a:solidFill>
              </a:rPr>
              <a:t> MARSHMALLOWS </a:t>
            </a:r>
          </a:p>
          <a:p>
            <a:pPr marL="1257300" lvl="2" indent="-342900">
              <a:buFont typeface="+mj-lt"/>
              <a:buAutoNum type="arabicPeriod"/>
            </a:pPr>
            <a:r>
              <a:rPr lang="en-US" sz="2800">
                <a:solidFill>
                  <a:schemeClr val="accent1">
                    <a:lumMod val="75000"/>
                  </a:schemeClr>
                </a:solidFill>
              </a:rPr>
              <a:t> CHEERIOS </a:t>
            </a:r>
          </a:p>
          <a:p>
            <a:pPr marL="1257300" lvl="2" indent="-342900">
              <a:buFont typeface="+mj-lt"/>
              <a:buAutoNum type="arabicPeriod"/>
            </a:pPr>
            <a:r>
              <a:rPr lang="en-US" sz="2800">
                <a:solidFill>
                  <a:schemeClr val="accent1">
                    <a:lumMod val="75000"/>
                  </a:schemeClr>
                </a:solidFill>
              </a:rPr>
              <a:t> PRETZEL STICKS </a:t>
            </a:r>
          </a:p>
          <a:p>
            <a:pPr marL="1257300" lvl="2" indent="-342900">
              <a:buFont typeface="+mj-lt"/>
              <a:buAutoNum type="arabicPeriod"/>
            </a:pPr>
            <a:r>
              <a:rPr lang="en-US" sz="2800">
                <a:solidFill>
                  <a:schemeClr val="accent1">
                    <a:lumMod val="75000"/>
                  </a:schemeClr>
                </a:solidFill>
              </a:rPr>
              <a:t> RAISINS  </a:t>
            </a:r>
          </a:p>
          <a:p>
            <a:pPr marL="1257300" lvl="2" indent="-342900">
              <a:buFont typeface="+mj-lt"/>
              <a:buAutoNum type="arabicPeriod"/>
            </a:pPr>
            <a:r>
              <a:rPr lang="en-US" sz="2800">
                <a:solidFill>
                  <a:schemeClr val="accent1">
                    <a:lumMod val="75000"/>
                  </a:schemeClr>
                </a:solidFill>
              </a:rPr>
              <a:t> THIN MINTS   </a:t>
            </a:r>
          </a:p>
          <a:p>
            <a:pPr marL="1257300" lvl="2" indent="-342900">
              <a:buFont typeface="+mj-lt"/>
              <a:buAutoNum type="arabicPeriod"/>
            </a:pPr>
            <a:r>
              <a:rPr lang="en-US" sz="2800">
                <a:solidFill>
                  <a:schemeClr val="accent1">
                    <a:lumMod val="75000"/>
                  </a:schemeClr>
                </a:solidFill>
              </a:rPr>
              <a:t>GOLDFISH </a:t>
            </a:r>
          </a:p>
          <a:p>
            <a:pPr marL="1257300" lvl="2" indent="-342900">
              <a:buFont typeface="+mj-lt"/>
              <a:buAutoNum type="arabicPeriod"/>
            </a:pPr>
            <a:r>
              <a:rPr lang="en-US" sz="2800">
                <a:solidFill>
                  <a:schemeClr val="accent1">
                    <a:lumMod val="75000"/>
                  </a:schemeClr>
                </a:solidFill>
              </a:rPr>
              <a:t>GUMMI BEARS  </a:t>
            </a:r>
          </a:p>
          <a:p>
            <a:pPr marL="1257300" lvl="2" indent="-342900">
              <a:buFont typeface="+mj-lt"/>
              <a:buAutoNum type="arabicPeriod"/>
            </a:pPr>
            <a:r>
              <a:rPr lang="en-US" sz="2800">
                <a:solidFill>
                  <a:schemeClr val="accent1">
                    <a:lumMod val="75000"/>
                  </a:schemeClr>
                </a:solidFill>
              </a:rPr>
              <a:t> M&amp;M's</a:t>
            </a:r>
          </a:p>
        </p:txBody>
      </p:sp>
      <p:pic>
        <p:nvPicPr>
          <p:cNvPr id="5" name="Picture 4">
            <a:extLst>
              <a:ext uri="{FF2B5EF4-FFF2-40B4-BE49-F238E27FC236}">
                <a16:creationId xmlns:a16="http://schemas.microsoft.com/office/drawing/2014/main" id="{62641054-1E43-4F46-B693-8EF2D3FBFB2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29738" r="57297"/>
          <a:stretch/>
        </p:blipFill>
        <p:spPr>
          <a:xfrm>
            <a:off x="5852976" y="2328157"/>
            <a:ext cx="1241154" cy="1100843"/>
          </a:xfrm>
          <a:prstGeom prst="rect">
            <a:avLst/>
          </a:prstGeom>
        </p:spPr>
      </p:pic>
      <p:pic>
        <p:nvPicPr>
          <p:cNvPr id="8" name="Picture 7">
            <a:extLst>
              <a:ext uri="{FF2B5EF4-FFF2-40B4-BE49-F238E27FC236}">
                <a16:creationId xmlns:a16="http://schemas.microsoft.com/office/drawing/2014/main" id="{80F21A73-57F3-4945-A8C2-CB6B2944DA45}"/>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r="26655"/>
          <a:stretch/>
        </p:blipFill>
        <p:spPr>
          <a:xfrm>
            <a:off x="7697571" y="2298601"/>
            <a:ext cx="1241154" cy="1127704"/>
          </a:xfrm>
          <a:prstGeom prst="rect">
            <a:avLst/>
          </a:prstGeom>
        </p:spPr>
      </p:pic>
      <p:pic>
        <p:nvPicPr>
          <p:cNvPr id="10" name="Picture 9">
            <a:extLst>
              <a:ext uri="{FF2B5EF4-FFF2-40B4-BE49-F238E27FC236}">
                <a16:creationId xmlns:a16="http://schemas.microsoft.com/office/drawing/2014/main" id="{B44D2009-6C27-4059-B105-2DE1E49C8A16}"/>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13962" r="7757" b="3961"/>
          <a:stretch/>
        </p:blipFill>
        <p:spPr>
          <a:xfrm>
            <a:off x="9321986" y="2331455"/>
            <a:ext cx="1241155" cy="1142036"/>
          </a:xfrm>
          <a:prstGeom prst="rect">
            <a:avLst/>
          </a:prstGeom>
        </p:spPr>
      </p:pic>
      <p:pic>
        <p:nvPicPr>
          <p:cNvPr id="13" name="Picture 12">
            <a:extLst>
              <a:ext uri="{FF2B5EF4-FFF2-40B4-BE49-F238E27FC236}">
                <a16:creationId xmlns:a16="http://schemas.microsoft.com/office/drawing/2014/main" id="{F361B1B4-5166-4CD9-84AE-76B86EBDE5A2}"/>
              </a:ext>
            </a:extLst>
          </p:cNvPr>
          <p:cNvPicPr>
            <a:picLocks noChangeAspect="1"/>
          </p:cNvPicPr>
          <p:nvPr/>
        </p:nvPicPr>
        <p:blipFill rotWithShape="1">
          <a:blip r:embed="rId9">
            <a:extLst>
              <a:ext uri="{837473B0-CC2E-450A-ABE3-18F120FF3D39}">
                <a1611:picAttrSrcUrl xmlns:a1611="http://schemas.microsoft.com/office/drawing/2016/11/main" r:id="rId10"/>
              </a:ext>
            </a:extLst>
          </a:blip>
          <a:srcRect r="24115"/>
          <a:stretch/>
        </p:blipFill>
        <p:spPr>
          <a:xfrm>
            <a:off x="5887870" y="3671168"/>
            <a:ext cx="1195759" cy="1181818"/>
          </a:xfrm>
          <a:prstGeom prst="rect">
            <a:avLst/>
          </a:prstGeom>
        </p:spPr>
      </p:pic>
      <p:pic>
        <p:nvPicPr>
          <p:cNvPr id="16" name="Picture 15">
            <a:extLst>
              <a:ext uri="{FF2B5EF4-FFF2-40B4-BE49-F238E27FC236}">
                <a16:creationId xmlns:a16="http://schemas.microsoft.com/office/drawing/2014/main" id="{FD9C2EA1-018C-4499-83CA-262808E501AA}"/>
              </a:ext>
            </a:extLst>
          </p:cNvPr>
          <p:cNvPicPr>
            <a:picLocks noChangeAspect="1"/>
          </p:cNvPicPr>
          <p:nvPr/>
        </p:nvPicPr>
        <p:blipFill rotWithShape="1">
          <a:blip r:embed="rId11">
            <a:extLst>
              <a:ext uri="{837473B0-CC2E-450A-ABE3-18F120FF3D39}">
                <a1611:picAttrSrcUrl xmlns:a1611="http://schemas.microsoft.com/office/drawing/2016/11/main" r:id="rId12"/>
              </a:ext>
            </a:extLst>
          </a:blip>
          <a:srcRect l="20986" t="5786" r="13717" b="11698"/>
          <a:stretch/>
        </p:blipFill>
        <p:spPr>
          <a:xfrm>
            <a:off x="7692650" y="3720196"/>
            <a:ext cx="1246075" cy="1181819"/>
          </a:xfrm>
          <a:prstGeom prst="rect">
            <a:avLst/>
          </a:prstGeom>
        </p:spPr>
      </p:pic>
      <p:pic>
        <p:nvPicPr>
          <p:cNvPr id="19" name="Picture 18">
            <a:extLst>
              <a:ext uri="{FF2B5EF4-FFF2-40B4-BE49-F238E27FC236}">
                <a16:creationId xmlns:a16="http://schemas.microsoft.com/office/drawing/2014/main" id="{A8D95470-7D3B-40DC-A55C-D3D4EC956E7F}"/>
              </a:ext>
            </a:extLst>
          </p:cNvPr>
          <p:cNvPicPr>
            <a:picLocks noChangeAspect="1"/>
          </p:cNvPicPr>
          <p:nvPr/>
        </p:nvPicPr>
        <p:blipFill rotWithShape="1">
          <a:blip r:embed="rId13">
            <a:extLst>
              <a:ext uri="{837473B0-CC2E-450A-ABE3-18F120FF3D39}">
                <a1611:picAttrSrcUrl xmlns:a1611="http://schemas.microsoft.com/office/drawing/2016/11/main" r:id="rId14"/>
              </a:ext>
            </a:extLst>
          </a:blip>
          <a:srcRect l="11606" t="10315" r="20961" b="15438"/>
          <a:stretch/>
        </p:blipFill>
        <p:spPr>
          <a:xfrm>
            <a:off x="9378869" y="3753571"/>
            <a:ext cx="1322599" cy="1181817"/>
          </a:xfrm>
          <a:prstGeom prst="rect">
            <a:avLst/>
          </a:prstGeom>
        </p:spPr>
      </p:pic>
      <p:pic>
        <p:nvPicPr>
          <p:cNvPr id="22" name="Picture 21">
            <a:extLst>
              <a:ext uri="{FF2B5EF4-FFF2-40B4-BE49-F238E27FC236}">
                <a16:creationId xmlns:a16="http://schemas.microsoft.com/office/drawing/2014/main" id="{C820ACA8-5B0A-46A1-A11F-73650FE11701}"/>
              </a:ext>
            </a:extLst>
          </p:cNvPr>
          <p:cNvPicPr>
            <a:picLocks noChangeAspect="1"/>
          </p:cNvPicPr>
          <p:nvPr/>
        </p:nvPicPr>
        <p:blipFill rotWithShape="1">
          <a:blip r:embed="rId15">
            <a:extLst>
              <a:ext uri="{837473B0-CC2E-450A-ABE3-18F120FF3D39}">
                <a1611:picAttrSrcUrl xmlns:a1611="http://schemas.microsoft.com/office/drawing/2016/11/main" r:id="rId16"/>
              </a:ext>
            </a:extLst>
          </a:blip>
          <a:srcRect l="13027" t="6667" r="23827" b="10943"/>
          <a:stretch/>
        </p:blipFill>
        <p:spPr>
          <a:xfrm>
            <a:off x="10926451" y="3781270"/>
            <a:ext cx="1265549" cy="1100843"/>
          </a:xfrm>
          <a:prstGeom prst="rect">
            <a:avLst/>
          </a:prstGeom>
        </p:spPr>
      </p:pic>
      <p:pic>
        <p:nvPicPr>
          <p:cNvPr id="25" name="Picture 24">
            <a:extLst>
              <a:ext uri="{FF2B5EF4-FFF2-40B4-BE49-F238E27FC236}">
                <a16:creationId xmlns:a16="http://schemas.microsoft.com/office/drawing/2014/main" id="{09CDCBA1-C82D-46CA-9530-726AC5F9A8BD}"/>
              </a:ext>
            </a:extLst>
          </p:cNvPr>
          <p:cNvPicPr>
            <a:picLocks noChangeAspect="1"/>
          </p:cNvPicPr>
          <p:nvPr/>
        </p:nvPicPr>
        <p:blipFill>
          <a:blip r:embed="rId17">
            <a:extLst>
              <a:ext uri="{837473B0-CC2E-450A-ABE3-18F120FF3D39}">
                <a1611:picAttrSrcUrl xmlns:a1611="http://schemas.microsoft.com/office/drawing/2016/11/main" r:id="rId18"/>
              </a:ext>
            </a:extLst>
          </a:blip>
          <a:stretch>
            <a:fillRect/>
          </a:stretch>
        </p:blipFill>
        <p:spPr>
          <a:xfrm>
            <a:off x="5852976" y="5110960"/>
            <a:ext cx="1195759" cy="1028353"/>
          </a:xfrm>
          <a:prstGeom prst="rect">
            <a:avLst/>
          </a:prstGeom>
        </p:spPr>
      </p:pic>
      <p:pic>
        <p:nvPicPr>
          <p:cNvPr id="28" name="Picture 27">
            <a:extLst>
              <a:ext uri="{FF2B5EF4-FFF2-40B4-BE49-F238E27FC236}">
                <a16:creationId xmlns:a16="http://schemas.microsoft.com/office/drawing/2014/main" id="{78C41938-AD75-4C04-A84F-4E43B38DC8EC}"/>
              </a:ext>
            </a:extLst>
          </p:cNvPr>
          <p:cNvPicPr>
            <a:picLocks noChangeAspect="1"/>
          </p:cNvPicPr>
          <p:nvPr/>
        </p:nvPicPr>
        <p:blipFill>
          <a:blip r:embed="rId19">
            <a:extLst>
              <a:ext uri="{837473B0-CC2E-450A-ABE3-18F120FF3D39}">
                <a1611:picAttrSrcUrl xmlns:a1611="http://schemas.microsoft.com/office/drawing/2016/11/main" r:id="rId20"/>
              </a:ext>
            </a:extLst>
          </a:blip>
          <a:stretch>
            <a:fillRect/>
          </a:stretch>
        </p:blipFill>
        <p:spPr>
          <a:xfrm>
            <a:off x="7692650" y="5074714"/>
            <a:ext cx="1146712" cy="1100843"/>
          </a:xfrm>
          <a:prstGeom prst="rect">
            <a:avLst/>
          </a:prstGeom>
        </p:spPr>
      </p:pic>
      <p:pic>
        <p:nvPicPr>
          <p:cNvPr id="31" name="Picture 30">
            <a:extLst>
              <a:ext uri="{FF2B5EF4-FFF2-40B4-BE49-F238E27FC236}">
                <a16:creationId xmlns:a16="http://schemas.microsoft.com/office/drawing/2014/main" id="{237A89C0-A646-41DA-A683-7F4A25CD26E5}"/>
              </a:ext>
            </a:extLst>
          </p:cNvPr>
          <p:cNvPicPr>
            <a:picLocks noChangeAspect="1"/>
          </p:cNvPicPr>
          <p:nvPr/>
        </p:nvPicPr>
        <p:blipFill rotWithShape="1">
          <a:blip r:embed="rId21">
            <a:extLst>
              <a:ext uri="{837473B0-CC2E-450A-ABE3-18F120FF3D39}">
                <a1611:picAttrSrcUrl xmlns:a1611="http://schemas.microsoft.com/office/drawing/2016/11/main" r:id="rId22"/>
              </a:ext>
            </a:extLst>
          </a:blip>
          <a:srcRect r="35648"/>
          <a:stretch/>
        </p:blipFill>
        <p:spPr>
          <a:xfrm>
            <a:off x="9512519" y="5181336"/>
            <a:ext cx="1055298" cy="1084712"/>
          </a:xfrm>
          <a:prstGeom prst="rect">
            <a:avLst/>
          </a:prstGeom>
        </p:spPr>
      </p:pic>
      <p:pic>
        <p:nvPicPr>
          <p:cNvPr id="14" name="Graphic 13" descr="Home">
            <a:hlinkClick r:id="rId23" action="ppaction://hlinksldjump"/>
            <a:extLst>
              <a:ext uri="{FF2B5EF4-FFF2-40B4-BE49-F238E27FC236}">
                <a16:creationId xmlns:a16="http://schemas.microsoft.com/office/drawing/2014/main" id="{2D058CCC-080E-4FB6-8A80-5F6DB72C525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506200" y="0"/>
            <a:ext cx="685800" cy="685800"/>
          </a:xfrm>
          <a:prstGeom prst="rect">
            <a:avLst/>
          </a:prstGeom>
        </p:spPr>
      </p:pic>
    </p:spTree>
    <p:extLst>
      <p:ext uri="{BB962C8B-B14F-4D97-AF65-F5344CB8AC3E}">
        <p14:creationId xmlns:p14="http://schemas.microsoft.com/office/powerpoint/2010/main" val="29050601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3C6B-6C1D-43A4-8C80-B6080B5FC097}"/>
              </a:ext>
            </a:extLst>
          </p:cNvPr>
          <p:cNvSpPr>
            <a:spLocks noGrp="1"/>
          </p:cNvSpPr>
          <p:nvPr>
            <p:ph type="ctrTitle"/>
          </p:nvPr>
        </p:nvSpPr>
        <p:spPr>
          <a:xfrm>
            <a:off x="1662082" y="1162595"/>
            <a:ext cx="9144000" cy="4848248"/>
          </a:xfrm>
        </p:spPr>
        <p:txBody>
          <a:bodyPr>
            <a:normAutofit/>
          </a:bodyPr>
          <a:lstStyle/>
          <a:p>
            <a:r>
              <a:rPr lang="en-US" sz="4400" dirty="0">
                <a:ln w="0"/>
              </a:rPr>
              <a:t>Daisy Meeting</a:t>
            </a:r>
            <a:br>
              <a:rPr lang="en-US" sz="4400" dirty="0">
                <a:ln w="0"/>
              </a:rPr>
            </a:br>
            <a:br>
              <a:rPr lang="en-US" sz="4400" dirty="0">
                <a:ln w="0"/>
              </a:rPr>
            </a:br>
            <a:r>
              <a:rPr lang="en-US" sz="4400" dirty="0">
                <a:ln w="0"/>
                <a:solidFill>
                  <a:srgbClr val="00B050"/>
                </a:solidFill>
              </a:rPr>
              <a:t>Theme or Badge Title</a:t>
            </a:r>
            <a:br>
              <a:rPr lang="en-US" sz="8000" dirty="0">
                <a:ln w="0"/>
              </a:rPr>
            </a:br>
            <a:br>
              <a:rPr lang="en-US" sz="8000" dirty="0">
                <a:ln w="0"/>
                <a:solidFill>
                  <a:schemeClr val="tx2"/>
                </a:solidFill>
              </a:rPr>
            </a:br>
            <a:r>
              <a:rPr lang="en-US" sz="3400" dirty="0">
                <a:ln w="0"/>
                <a:solidFill>
                  <a:schemeClr val="tx2"/>
                </a:solidFill>
              </a:rPr>
              <a:t>Meeting __</a:t>
            </a:r>
          </a:p>
        </p:txBody>
      </p:sp>
      <p:pic>
        <p:nvPicPr>
          <p:cNvPr id="3" name="Picture 3" descr="A close up of a toy&#10;&#10;Description automatically generated">
            <a:extLst>
              <a:ext uri="{FF2B5EF4-FFF2-40B4-BE49-F238E27FC236}">
                <a16:creationId xmlns:a16="http://schemas.microsoft.com/office/drawing/2014/main" id="{62C2DDAD-EB5F-46F1-97C3-D8A5438B15C2}"/>
              </a:ext>
            </a:extLst>
          </p:cNvPr>
          <p:cNvPicPr>
            <a:picLocks noChangeAspect="1"/>
          </p:cNvPicPr>
          <p:nvPr/>
        </p:nvPicPr>
        <p:blipFill>
          <a:blip r:embed="rId3"/>
          <a:stretch>
            <a:fillRect/>
          </a:stretch>
        </p:blipFill>
        <p:spPr>
          <a:xfrm>
            <a:off x="47915" y="3013457"/>
            <a:ext cx="2663912" cy="3581285"/>
          </a:xfrm>
          <a:prstGeom prst="rect">
            <a:avLst/>
          </a:prstGeom>
        </p:spPr>
      </p:pic>
      <p:pic>
        <p:nvPicPr>
          <p:cNvPr id="4" name="Picture 4" descr="A close up of a toy&#10;&#10;Description automatically generated">
            <a:extLst>
              <a:ext uri="{FF2B5EF4-FFF2-40B4-BE49-F238E27FC236}">
                <a16:creationId xmlns:a16="http://schemas.microsoft.com/office/drawing/2014/main" id="{BD5BD3A2-4372-4091-9A2F-3717E91A8C98}"/>
              </a:ext>
            </a:extLst>
          </p:cNvPr>
          <p:cNvPicPr>
            <a:picLocks noChangeAspect="1"/>
          </p:cNvPicPr>
          <p:nvPr/>
        </p:nvPicPr>
        <p:blipFill>
          <a:blip r:embed="rId4"/>
          <a:stretch>
            <a:fillRect/>
          </a:stretch>
        </p:blipFill>
        <p:spPr>
          <a:xfrm rot="60000">
            <a:off x="9565698" y="-77192"/>
            <a:ext cx="2480769" cy="3273467"/>
          </a:xfrm>
          <a:prstGeom prst="rect">
            <a:avLst/>
          </a:prstGeom>
        </p:spPr>
      </p:pic>
      <p:sp>
        <p:nvSpPr>
          <p:cNvPr id="5" name="TextBox 4">
            <a:extLst>
              <a:ext uri="{FF2B5EF4-FFF2-40B4-BE49-F238E27FC236}">
                <a16:creationId xmlns:a16="http://schemas.microsoft.com/office/drawing/2014/main" id="{CFB05B2F-7C6A-4DA5-A0C2-B3CE0AD1B412}"/>
              </a:ext>
            </a:extLst>
          </p:cNvPr>
          <p:cNvSpPr txBox="1"/>
          <p:nvPr/>
        </p:nvSpPr>
        <p:spPr>
          <a:xfrm rot="19200000">
            <a:off x="1452729" y="1033629"/>
            <a:ext cx="2669664" cy="707886"/>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dirty="0">
                <a:solidFill>
                  <a:srgbClr val="FFFFFF"/>
                </a:solidFill>
              </a:rPr>
              <a:t>TEMPLATE:</a:t>
            </a:r>
          </a:p>
        </p:txBody>
      </p:sp>
    </p:spTree>
    <p:extLst>
      <p:ext uri="{BB962C8B-B14F-4D97-AF65-F5344CB8AC3E}">
        <p14:creationId xmlns:p14="http://schemas.microsoft.com/office/powerpoint/2010/main" val="15662251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197E-F70F-45CE-93C8-F95563AF66BA}"/>
              </a:ext>
            </a:extLst>
          </p:cNvPr>
          <p:cNvSpPr>
            <a:spLocks noGrp="1"/>
          </p:cNvSpPr>
          <p:nvPr>
            <p:ph type="title"/>
          </p:nvPr>
        </p:nvSpPr>
        <p:spPr>
          <a:xfrm>
            <a:off x="929640" y="156120"/>
            <a:ext cx="10515600" cy="1325563"/>
          </a:xfrm>
        </p:spPr>
        <p:txBody>
          <a:bodyPr vert="horz" lIns="91440" tIns="45720" rIns="91440" bIns="45720" rtlCol="0" anchor="ctr">
            <a:noAutofit/>
          </a:bodyPr>
          <a:lstStyle/>
          <a:p>
            <a:endParaRPr lang="en-US" dirty="0"/>
          </a:p>
          <a:p>
            <a:pPr algn="ctr"/>
            <a:r>
              <a:rPr lang="en-US" dirty="0">
                <a:ea typeface="+mj-lt"/>
                <a:cs typeface="+mj-lt"/>
              </a:rPr>
              <a:t>Ice Breaker</a:t>
            </a:r>
            <a:endParaRPr lang="en-US" dirty="0"/>
          </a:p>
          <a:p>
            <a:endParaRPr lang="en-US" dirty="0"/>
          </a:p>
        </p:txBody>
      </p:sp>
      <p:sp>
        <p:nvSpPr>
          <p:cNvPr id="3" name="Content Placeholder 2">
            <a:extLst>
              <a:ext uri="{FF2B5EF4-FFF2-40B4-BE49-F238E27FC236}">
                <a16:creationId xmlns:a16="http://schemas.microsoft.com/office/drawing/2014/main" id="{9F98FD0E-5F37-483D-A0EA-B1C9EFFE3243}"/>
              </a:ext>
            </a:extLst>
          </p:cNvPr>
          <p:cNvSpPr>
            <a:spLocks noGrp="1"/>
          </p:cNvSpPr>
          <p:nvPr>
            <p:ph idx="1"/>
          </p:nvPr>
        </p:nvSpPr>
        <p:spPr/>
        <p:txBody>
          <a:bodyPr vert="horz" lIns="91440" tIns="45720" rIns="91440" bIns="45720" rtlCol="0" anchor="t">
            <a:normAutofit/>
          </a:bodyPr>
          <a:lstStyle/>
          <a:p>
            <a:pPr marL="0" indent="0" algn="ctr">
              <a:buNone/>
            </a:pPr>
            <a:endParaRPr lang="en-US" sz="4800" dirty="0"/>
          </a:p>
          <a:p>
            <a:endParaRPr lang="en-US" dirty="0"/>
          </a:p>
        </p:txBody>
      </p:sp>
      <p:pic>
        <p:nvPicPr>
          <p:cNvPr id="4" name="Picture 4" descr="A close up of a logo&#10;&#10;Description automatically generated">
            <a:extLst>
              <a:ext uri="{FF2B5EF4-FFF2-40B4-BE49-F238E27FC236}">
                <a16:creationId xmlns:a16="http://schemas.microsoft.com/office/drawing/2014/main" id="{33D46D08-94B0-44D0-8529-F8675E0F7A30}"/>
              </a:ext>
            </a:extLst>
          </p:cNvPr>
          <p:cNvPicPr>
            <a:picLocks noChangeAspect="1"/>
          </p:cNvPicPr>
          <p:nvPr/>
        </p:nvPicPr>
        <p:blipFill>
          <a:blip r:embed="rId2"/>
          <a:stretch>
            <a:fillRect/>
          </a:stretch>
        </p:blipFill>
        <p:spPr>
          <a:xfrm>
            <a:off x="0" y="0"/>
            <a:ext cx="1447800" cy="1352550"/>
          </a:xfrm>
          <a:prstGeom prst="rect">
            <a:avLst/>
          </a:prstGeom>
        </p:spPr>
      </p:pic>
    </p:spTree>
    <p:extLst>
      <p:ext uri="{BB962C8B-B14F-4D97-AF65-F5344CB8AC3E}">
        <p14:creationId xmlns:p14="http://schemas.microsoft.com/office/powerpoint/2010/main" val="42142898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9DB168A4-7767-4C7A-831B-EC1E0C49186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3101" y="1361536"/>
            <a:ext cx="9593136" cy="49724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669D5BC-DCA2-4CAB-BCAA-485AABC42B37}"/>
              </a:ext>
            </a:extLst>
          </p:cNvPr>
          <p:cNvSpPr>
            <a:spLocks noGrp="1"/>
          </p:cNvSpPr>
          <p:nvPr>
            <p:ph type="title"/>
          </p:nvPr>
        </p:nvSpPr>
        <p:spPr>
          <a:xfrm>
            <a:off x="567011" y="0"/>
            <a:ext cx="10515600" cy="1325563"/>
          </a:xfrm>
        </p:spPr>
        <p:txBody>
          <a:bodyPr/>
          <a:lstStyle/>
          <a:p>
            <a:pPr algn="ctr"/>
            <a:r>
              <a:rPr lang="en-US" dirty="0"/>
              <a:t>Daisy Zoom Meeting Tips</a:t>
            </a:r>
          </a:p>
        </p:txBody>
      </p:sp>
      <p:sp>
        <p:nvSpPr>
          <p:cNvPr id="5" name="AutoShape 3" descr="data:image/jpg;base64,%20/9j/4AAQSkZJRgABAQEAYABgAAD/2wBDAAUDBAQEAwUEBAQFBQUGBwwIBwcHBw8LCwkMEQ8SEhEPERETFhwXExQaFRERGCEYGh0dHx8fExciJCIeJBweHx7/2wBDAQUFBQcGBw4ICA4eFBEUHh4eHh4eHh4eHh4eHh4eHh4eHh4eHh4eHh4eHh4eHh4eHh4eHh4eHh4eHh4eHh4eHh7/wAARCAAkACY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4yoor1z4Z/DTwb4l+EHiTxbrPjiDSdY0xnFppzSRgzBUDAkMdx3EkDHpQB5HRX0+37P3wpHjTRNHHxdtXsr3TZbq4mE8GUkQoFUHdgA72ODz8tfOvi/TrPR/FOqaVp9+moWlpdSQw3SYxMisQGGOORQBlUUUUAFfT37PsGqv+y/48e18DaRq1vvmzqFxdIksf7pcgKUJO0cj5h1r5hra0rxX4m0nRLvQ9M17UbPTL3P2m0huGWKXIwdyg4PAFAH3tJaeIh8V/Cgb4ReGY2/sG6zENQi2n5ocknyeCpwAMH7x5r4T+KSzL8SPEa3Gnw6bMNSn32kLBkhO8/KpGAQPpVn/hZfxC/tC21D/hNNd+12sLQQTfbX3RxnGVBz0OB+QrmLy5uL27mu7ueSe4mcySyyMWZ2JySSepzQBDRRRQAUUUUAFFFFABRRRQB//Z">
            <a:extLst>
              <a:ext uri="{FF2B5EF4-FFF2-40B4-BE49-F238E27FC236}">
                <a16:creationId xmlns:a16="http://schemas.microsoft.com/office/drawing/2014/main" id="{992D3A73-42BF-4FE7-81B1-F96492B8882E}"/>
              </a:ext>
            </a:extLst>
          </p:cNvPr>
          <p:cNvSpPr>
            <a:spLocks noChangeAspect="1" noChangeArrowheads="1"/>
          </p:cNvSpPr>
          <p:nvPr/>
        </p:nvSpPr>
        <p:spPr bwMode="auto">
          <a:xfrm>
            <a:off x="1173480" y="397844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 name="Group 6">
            <a:extLst>
              <a:ext uri="{FF2B5EF4-FFF2-40B4-BE49-F238E27FC236}">
                <a16:creationId xmlns:a16="http://schemas.microsoft.com/office/drawing/2014/main" id="{BCEE187C-831D-4731-B08C-A2B6C83A1B0F}"/>
              </a:ext>
            </a:extLst>
          </p:cNvPr>
          <p:cNvGrpSpPr/>
          <p:nvPr/>
        </p:nvGrpSpPr>
        <p:grpSpPr>
          <a:xfrm>
            <a:off x="322581" y="3854158"/>
            <a:ext cx="2851083" cy="2043097"/>
            <a:chOff x="373380" y="3820292"/>
            <a:chExt cx="2851083" cy="2043097"/>
          </a:xfrm>
        </p:grpSpPr>
        <p:sp>
          <p:nvSpPr>
            <p:cNvPr id="8" name="Rectangle 7">
              <a:extLst>
                <a:ext uri="{FF2B5EF4-FFF2-40B4-BE49-F238E27FC236}">
                  <a16:creationId xmlns:a16="http://schemas.microsoft.com/office/drawing/2014/main" id="{A3A0886C-F536-48D5-B1F0-F34E737FA03A}"/>
                </a:ext>
              </a:extLst>
            </p:cNvPr>
            <p:cNvSpPr/>
            <p:nvPr/>
          </p:nvSpPr>
          <p:spPr>
            <a:xfrm>
              <a:off x="373380" y="3820292"/>
              <a:ext cx="2851083" cy="11732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1"/>
                  </a:solidFill>
                </a:rPr>
                <a:t>TURN SOUND &amp;</a:t>
              </a:r>
            </a:p>
            <a:p>
              <a:pPr algn="ctr"/>
              <a:r>
                <a:rPr lang="en-US" sz="2400">
                  <a:solidFill>
                    <a:schemeClr val="accent1"/>
                  </a:solidFill>
                </a:rPr>
                <a:t>CAMERA ON &amp; OFF</a:t>
              </a:r>
            </a:p>
          </p:txBody>
        </p:sp>
        <p:sp>
          <p:nvSpPr>
            <p:cNvPr id="9" name="Arrow: Down 8">
              <a:extLst>
                <a:ext uri="{FF2B5EF4-FFF2-40B4-BE49-F238E27FC236}">
                  <a16:creationId xmlns:a16="http://schemas.microsoft.com/office/drawing/2014/main" id="{6A208228-5671-467C-9F3F-468C8BFA56F2}"/>
                </a:ext>
              </a:extLst>
            </p:cNvPr>
            <p:cNvSpPr/>
            <p:nvPr/>
          </p:nvSpPr>
          <p:spPr>
            <a:xfrm>
              <a:off x="1275369" y="5084064"/>
              <a:ext cx="687404" cy="779325"/>
            </a:xfrm>
            <a:prstGeom prst="down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53B5D9B7-4B15-4759-870C-8C5B2E177467}"/>
                </a:ext>
              </a:extLst>
            </p:cNvPr>
            <p:cNvSpPr/>
            <p:nvPr/>
          </p:nvSpPr>
          <p:spPr>
            <a:xfrm>
              <a:off x="1948936" y="5084064"/>
              <a:ext cx="687404" cy="779325"/>
            </a:xfrm>
            <a:prstGeom prst="down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00625DA4-64F3-4050-A307-2A805610CB8B}"/>
              </a:ext>
            </a:extLst>
          </p:cNvPr>
          <p:cNvGrpSpPr/>
          <p:nvPr/>
        </p:nvGrpSpPr>
        <p:grpSpPr>
          <a:xfrm>
            <a:off x="5278025" y="4223547"/>
            <a:ext cx="3310497" cy="1905162"/>
            <a:chOff x="5278025" y="4223547"/>
            <a:chExt cx="3310497" cy="1905162"/>
          </a:xfrm>
        </p:grpSpPr>
        <p:sp>
          <p:nvSpPr>
            <p:cNvPr id="17" name="Rectangle 16">
              <a:extLst>
                <a:ext uri="{FF2B5EF4-FFF2-40B4-BE49-F238E27FC236}">
                  <a16:creationId xmlns:a16="http://schemas.microsoft.com/office/drawing/2014/main" id="{075048D7-12D4-416F-B53E-4AFB1CE9ED14}"/>
                </a:ext>
              </a:extLst>
            </p:cNvPr>
            <p:cNvSpPr/>
            <p:nvPr/>
          </p:nvSpPr>
          <p:spPr>
            <a:xfrm>
              <a:off x="5278025" y="4223547"/>
              <a:ext cx="3098135" cy="11147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1"/>
                  </a:solidFill>
                </a:rPr>
                <a:t>WRITE A QUESTION OR ADD YOUR IDEAS</a:t>
              </a:r>
            </a:p>
          </p:txBody>
        </p:sp>
        <p:sp>
          <p:nvSpPr>
            <p:cNvPr id="18" name="Arrow: Down 17">
              <a:extLst>
                <a:ext uri="{FF2B5EF4-FFF2-40B4-BE49-F238E27FC236}">
                  <a16:creationId xmlns:a16="http://schemas.microsoft.com/office/drawing/2014/main" id="{0FFC175B-E885-4907-AA30-AFC21126B0E4}"/>
                </a:ext>
              </a:extLst>
            </p:cNvPr>
            <p:cNvSpPr/>
            <p:nvPr/>
          </p:nvSpPr>
          <p:spPr>
            <a:xfrm rot="1484169">
              <a:off x="5863671" y="5419766"/>
              <a:ext cx="534701" cy="663449"/>
            </a:xfrm>
            <a:prstGeom prst="down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D731B411-A8D5-40F6-A312-E2C028C7F2C9}"/>
                </a:ext>
              </a:extLst>
            </p:cNvPr>
            <p:cNvSpPr/>
            <p:nvPr/>
          </p:nvSpPr>
          <p:spPr>
            <a:xfrm rot="19163432">
              <a:off x="8053821" y="5374272"/>
              <a:ext cx="534701" cy="754437"/>
            </a:xfrm>
            <a:prstGeom prst="down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900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2000"/>
                                        <p:tgtEl>
                                          <p:spTgt spid="16"/>
                                        </p:tgtEl>
                                      </p:cBhvr>
                                    </p:animEffect>
                                    <p:anim calcmode="lin" valueType="num">
                                      <p:cBhvr>
                                        <p:cTn id="14" dur="2000" fill="hold"/>
                                        <p:tgtEl>
                                          <p:spTgt spid="16"/>
                                        </p:tgtEl>
                                        <p:attrNameLst>
                                          <p:attrName>ppt_w</p:attrName>
                                        </p:attrNameLst>
                                      </p:cBhvr>
                                      <p:tavLst>
                                        <p:tav tm="0" fmla="#ppt_w*sin(2.5*pi*$)">
                                          <p:val>
                                            <p:fltVal val="0"/>
                                          </p:val>
                                        </p:tav>
                                        <p:tav tm="100000">
                                          <p:val>
                                            <p:fltVal val="1"/>
                                          </p:val>
                                        </p:tav>
                                      </p:tavLst>
                                    </p:anim>
                                    <p:anim calcmode="lin" valueType="num">
                                      <p:cBhvr>
                                        <p:cTn id="15"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315C3-7926-43AF-8ACB-942FDC4A969F}"/>
              </a:ext>
            </a:extLst>
          </p:cNvPr>
          <p:cNvSpPr>
            <a:spLocks noGrp="1"/>
          </p:cNvSpPr>
          <p:nvPr>
            <p:ph type="title"/>
          </p:nvPr>
        </p:nvSpPr>
        <p:spPr>
          <a:xfrm>
            <a:off x="803948" y="136329"/>
            <a:ext cx="10515600" cy="1325563"/>
          </a:xfrm>
        </p:spPr>
        <p:txBody>
          <a:bodyPr/>
          <a:lstStyle/>
          <a:p>
            <a:pPr algn="ctr"/>
            <a:r>
              <a:rPr lang="en-US" dirty="0"/>
              <a:t>Meeting Rules</a:t>
            </a:r>
          </a:p>
        </p:txBody>
      </p:sp>
      <p:sp>
        <p:nvSpPr>
          <p:cNvPr id="9" name="Content Placeholder 2">
            <a:extLst>
              <a:ext uri="{FF2B5EF4-FFF2-40B4-BE49-F238E27FC236}">
                <a16:creationId xmlns:a16="http://schemas.microsoft.com/office/drawing/2014/main" id="{3B155E69-29FA-4F16-A982-C1B852DF30D8}"/>
              </a:ext>
            </a:extLst>
          </p:cNvPr>
          <p:cNvSpPr txBox="1">
            <a:spLocks/>
          </p:cNvSpPr>
          <p:nvPr/>
        </p:nvSpPr>
        <p:spPr>
          <a:xfrm>
            <a:off x="621067" y="2127673"/>
            <a:ext cx="6504031" cy="536998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00B0F0"/>
                </a:solidFill>
                <a:latin typeface="Arial" panose="020B0604020202020204" pitchFamily="34" charset="0"/>
                <a:cs typeface="Arial" panose="020B0604020202020204" pitchFamily="34" charset="0"/>
              </a:rPr>
              <a:t>If we ask a Yes/ No question, answer with a thumbs up or thumbs down</a:t>
            </a:r>
          </a:p>
          <a:p>
            <a:pPr marL="0" indent="0">
              <a:buFont typeface="Arial" panose="020B0604020202020204" pitchFamily="34" charset="0"/>
              <a:buNone/>
            </a:pPr>
            <a:endParaRPr lang="en-US" sz="3200" dirty="0">
              <a:solidFill>
                <a:srgbClr val="00B0F0"/>
              </a:solidFill>
              <a:latin typeface="Arial" panose="020B0604020202020204" pitchFamily="34" charset="0"/>
              <a:cs typeface="Arial" panose="020B0604020202020204" pitchFamily="34" charset="0"/>
            </a:endParaRPr>
          </a:p>
          <a:p>
            <a:r>
              <a:rPr lang="en-US" sz="3200" dirty="0">
                <a:solidFill>
                  <a:srgbClr val="00B0F0"/>
                </a:solidFill>
                <a:latin typeface="Arial"/>
                <a:cs typeface="Arial"/>
              </a:rPr>
              <a:t>Mute yourself until it is time to talk</a:t>
            </a:r>
          </a:p>
          <a:p>
            <a:endParaRPr lang="en-US" sz="3200" dirty="0">
              <a:solidFill>
                <a:srgbClr val="00B0F0"/>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dirty="0">
              <a:solidFill>
                <a:srgbClr val="00B0F0"/>
              </a:solidFill>
            </a:endParaRPr>
          </a:p>
        </p:txBody>
      </p:sp>
      <p:pic>
        <p:nvPicPr>
          <p:cNvPr id="10" name="Picture 9">
            <a:extLst>
              <a:ext uri="{FF2B5EF4-FFF2-40B4-BE49-F238E27FC236}">
                <a16:creationId xmlns:a16="http://schemas.microsoft.com/office/drawing/2014/main" id="{4FE392B8-37B8-4595-A9B8-580A6B72C7AC}"/>
              </a:ext>
            </a:extLst>
          </p:cNvPr>
          <p:cNvPicPr>
            <a:picLocks noChangeAspect="1"/>
          </p:cNvPicPr>
          <p:nvPr/>
        </p:nvPicPr>
        <p:blipFill>
          <a:blip r:embed="rId3"/>
          <a:stretch>
            <a:fillRect/>
          </a:stretch>
        </p:blipFill>
        <p:spPr>
          <a:xfrm>
            <a:off x="7289334" y="2226905"/>
            <a:ext cx="2769283" cy="115677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nvGrpSpPr>
          <p:cNvPr id="3" name="Group 2">
            <a:extLst>
              <a:ext uri="{FF2B5EF4-FFF2-40B4-BE49-F238E27FC236}">
                <a16:creationId xmlns:a16="http://schemas.microsoft.com/office/drawing/2014/main" id="{9CA6C51B-9D84-440C-8601-DE76F9E93417}"/>
              </a:ext>
            </a:extLst>
          </p:cNvPr>
          <p:cNvGrpSpPr/>
          <p:nvPr/>
        </p:nvGrpSpPr>
        <p:grpSpPr>
          <a:xfrm>
            <a:off x="7912321" y="3785537"/>
            <a:ext cx="1231127" cy="1156772"/>
            <a:chOff x="7285304" y="3785537"/>
            <a:chExt cx="1231127" cy="1156772"/>
          </a:xfrm>
        </p:grpSpPr>
        <p:pic>
          <p:nvPicPr>
            <p:cNvPr id="14" name="Graphic 13" descr="Radio microphone">
              <a:extLst>
                <a:ext uri="{FF2B5EF4-FFF2-40B4-BE49-F238E27FC236}">
                  <a16:creationId xmlns:a16="http://schemas.microsoft.com/office/drawing/2014/main" id="{4DA9AA94-0E96-4090-9D99-C392B2B7C4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43667" y="3911674"/>
              <a:ext cx="914400" cy="914400"/>
            </a:xfrm>
            <a:prstGeom prst="rect">
              <a:avLst/>
            </a:prstGeom>
            <a:effectLst>
              <a:outerShdw blurRad="63500" sx="102000" sy="102000" algn="ctr" rotWithShape="0">
                <a:prstClr val="black">
                  <a:alpha val="40000"/>
                </a:prstClr>
              </a:outerShdw>
            </a:effectLst>
          </p:spPr>
        </p:pic>
        <p:sp>
          <p:nvSpPr>
            <p:cNvPr id="15" name="&quot;Not Allowed&quot; Symbol 14">
              <a:extLst>
                <a:ext uri="{FF2B5EF4-FFF2-40B4-BE49-F238E27FC236}">
                  <a16:creationId xmlns:a16="http://schemas.microsoft.com/office/drawing/2014/main" id="{D4C9B4F6-45DA-48D0-8760-15DFF6D636BF}"/>
                </a:ext>
              </a:extLst>
            </p:cNvPr>
            <p:cNvSpPr/>
            <p:nvPr/>
          </p:nvSpPr>
          <p:spPr>
            <a:xfrm>
              <a:off x="7285304" y="3785537"/>
              <a:ext cx="1231127" cy="1156772"/>
            </a:xfrm>
            <a:prstGeom prst="noSmoking">
              <a:avLst>
                <a:gd name="adj" fmla="val 10127"/>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2196955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52E70-F266-4D0C-9C47-F2A08A7E2940}"/>
              </a:ext>
            </a:extLst>
          </p:cNvPr>
          <p:cNvSpPr>
            <a:spLocks noGrp="1"/>
          </p:cNvSpPr>
          <p:nvPr>
            <p:ph type="title"/>
          </p:nvPr>
        </p:nvSpPr>
        <p:spPr>
          <a:xfrm>
            <a:off x="0" y="0"/>
            <a:ext cx="3256556" cy="916606"/>
          </a:xfrm>
        </p:spPr>
        <p:txBody>
          <a:bodyPr>
            <a:normAutofit/>
          </a:bodyPr>
          <a:lstStyle/>
          <a:p>
            <a:r>
              <a:rPr lang="en-US" dirty="0"/>
              <a:t>Kaper Chart</a:t>
            </a:r>
          </a:p>
        </p:txBody>
      </p:sp>
      <p:pic>
        <p:nvPicPr>
          <p:cNvPr id="6" name="Picture 6" descr="A picture containing drawing&#10;&#10;Description automatically generated">
            <a:extLst>
              <a:ext uri="{FF2B5EF4-FFF2-40B4-BE49-F238E27FC236}">
                <a16:creationId xmlns:a16="http://schemas.microsoft.com/office/drawing/2014/main" id="{D65E465B-CC1E-4E57-8385-F36D2044228E}"/>
              </a:ext>
            </a:extLst>
          </p:cNvPr>
          <p:cNvPicPr>
            <a:picLocks noGrp="1" noChangeAspect="1"/>
          </p:cNvPicPr>
          <p:nvPr>
            <p:ph idx="1"/>
          </p:nvPr>
        </p:nvPicPr>
        <p:blipFill>
          <a:blip r:embed="rId3"/>
          <a:stretch>
            <a:fillRect/>
          </a:stretch>
        </p:blipFill>
        <p:spPr>
          <a:xfrm>
            <a:off x="3246805" y="606425"/>
            <a:ext cx="5291990" cy="5477404"/>
          </a:xfrm>
        </p:spPr>
      </p:pic>
      <p:sp>
        <p:nvSpPr>
          <p:cNvPr id="7" name="TextBox 6">
            <a:extLst>
              <a:ext uri="{FF2B5EF4-FFF2-40B4-BE49-F238E27FC236}">
                <a16:creationId xmlns:a16="http://schemas.microsoft.com/office/drawing/2014/main" id="{8C68E247-C172-4C8E-B0AD-ED32F194795C}"/>
              </a:ext>
            </a:extLst>
          </p:cNvPr>
          <p:cNvSpPr txBox="1"/>
          <p:nvPr/>
        </p:nvSpPr>
        <p:spPr>
          <a:xfrm rot="-1140000">
            <a:off x="3351151" y="344318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Promise Leader</a:t>
            </a:r>
          </a:p>
        </p:txBody>
      </p:sp>
      <p:sp>
        <p:nvSpPr>
          <p:cNvPr id="10" name="TextBox 9">
            <a:extLst>
              <a:ext uri="{FF2B5EF4-FFF2-40B4-BE49-F238E27FC236}">
                <a16:creationId xmlns:a16="http://schemas.microsoft.com/office/drawing/2014/main" id="{A6847C45-CFE1-4ACC-BD08-4ED77712588B}"/>
              </a:ext>
            </a:extLst>
          </p:cNvPr>
          <p:cNvSpPr txBox="1"/>
          <p:nvPr/>
        </p:nvSpPr>
        <p:spPr>
          <a:xfrm>
            <a:off x="5476875" y="2894542"/>
            <a:ext cx="107526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FEFF99"/>
                </a:solidFill>
              </a:rPr>
              <a:t>Kaper </a:t>
            </a:r>
          </a:p>
          <a:p>
            <a:r>
              <a:rPr lang="en-US" sz="2400" dirty="0">
                <a:solidFill>
                  <a:srgbClr val="FEFF99"/>
                </a:solidFill>
              </a:rPr>
              <a:t>Chart</a:t>
            </a:r>
          </a:p>
        </p:txBody>
      </p:sp>
      <p:sp>
        <p:nvSpPr>
          <p:cNvPr id="11" name="TextBox 10">
            <a:extLst>
              <a:ext uri="{FF2B5EF4-FFF2-40B4-BE49-F238E27FC236}">
                <a16:creationId xmlns:a16="http://schemas.microsoft.com/office/drawing/2014/main" id="{4F572789-3B8B-47E0-A0A3-484A59410888}"/>
              </a:ext>
            </a:extLst>
          </p:cNvPr>
          <p:cNvSpPr txBox="1"/>
          <p:nvPr/>
        </p:nvSpPr>
        <p:spPr>
          <a:xfrm>
            <a:off x="1174750" y="3841750"/>
            <a:ext cx="2108200"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Hermione Granger</a:t>
            </a:r>
          </a:p>
        </p:txBody>
      </p:sp>
      <p:sp>
        <p:nvSpPr>
          <p:cNvPr id="12" name="TextBox 11">
            <a:extLst>
              <a:ext uri="{FF2B5EF4-FFF2-40B4-BE49-F238E27FC236}">
                <a16:creationId xmlns:a16="http://schemas.microsoft.com/office/drawing/2014/main" id="{A4789B8A-1A59-43E1-A88B-375F406484D6}"/>
              </a:ext>
            </a:extLst>
          </p:cNvPr>
          <p:cNvSpPr txBox="1"/>
          <p:nvPr/>
        </p:nvSpPr>
        <p:spPr>
          <a:xfrm>
            <a:off x="8542042" y="4252741"/>
            <a:ext cx="1981200"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Katniss Everdeen</a:t>
            </a:r>
          </a:p>
        </p:txBody>
      </p:sp>
      <p:sp>
        <p:nvSpPr>
          <p:cNvPr id="13" name="TextBox 12">
            <a:extLst>
              <a:ext uri="{FF2B5EF4-FFF2-40B4-BE49-F238E27FC236}">
                <a16:creationId xmlns:a16="http://schemas.microsoft.com/office/drawing/2014/main" id="{3CDF83D5-3EC9-4978-9394-F788227A3B6C}"/>
              </a:ext>
            </a:extLst>
          </p:cNvPr>
          <p:cNvSpPr txBox="1"/>
          <p:nvPr/>
        </p:nvSpPr>
        <p:spPr>
          <a:xfrm>
            <a:off x="1665288" y="2107141"/>
            <a:ext cx="1753129" cy="377270"/>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Junie B. Jones</a:t>
            </a:r>
          </a:p>
        </p:txBody>
      </p:sp>
      <p:sp>
        <p:nvSpPr>
          <p:cNvPr id="14" name="TextBox 13">
            <a:extLst>
              <a:ext uri="{FF2B5EF4-FFF2-40B4-BE49-F238E27FC236}">
                <a16:creationId xmlns:a16="http://schemas.microsoft.com/office/drawing/2014/main" id="{A903DBE0-0596-4BE3-A171-7CB40CC5FE44}"/>
              </a:ext>
            </a:extLst>
          </p:cNvPr>
          <p:cNvSpPr txBox="1"/>
          <p:nvPr/>
        </p:nvSpPr>
        <p:spPr>
          <a:xfrm>
            <a:off x="4790016" y="184149"/>
            <a:ext cx="2302934"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Katara </a:t>
            </a:r>
            <a:r>
              <a:rPr lang="en-US" err="1">
                <a:solidFill>
                  <a:srgbClr val="0070C0"/>
                </a:solidFill>
              </a:rPr>
              <a:t>Waterbender</a:t>
            </a:r>
          </a:p>
        </p:txBody>
      </p:sp>
      <p:sp>
        <p:nvSpPr>
          <p:cNvPr id="15" name="TextBox 14">
            <a:extLst>
              <a:ext uri="{FF2B5EF4-FFF2-40B4-BE49-F238E27FC236}">
                <a16:creationId xmlns:a16="http://schemas.microsoft.com/office/drawing/2014/main" id="{10D0D9AC-DE10-40C4-88F5-92B3C8517F39}"/>
              </a:ext>
            </a:extLst>
          </p:cNvPr>
          <p:cNvSpPr txBox="1"/>
          <p:nvPr/>
        </p:nvSpPr>
        <p:spPr>
          <a:xfrm>
            <a:off x="12728879" y="3539532"/>
            <a:ext cx="2279505"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Matilda Wormwood</a:t>
            </a:r>
          </a:p>
        </p:txBody>
      </p:sp>
      <p:sp>
        <p:nvSpPr>
          <p:cNvPr id="16" name="TextBox 15">
            <a:extLst>
              <a:ext uri="{FF2B5EF4-FFF2-40B4-BE49-F238E27FC236}">
                <a16:creationId xmlns:a16="http://schemas.microsoft.com/office/drawing/2014/main" id="{43253598-2D59-4DD3-B28E-16B6123899D9}"/>
              </a:ext>
            </a:extLst>
          </p:cNvPr>
          <p:cNvSpPr txBox="1"/>
          <p:nvPr/>
        </p:nvSpPr>
        <p:spPr>
          <a:xfrm>
            <a:off x="12733537" y="2900370"/>
            <a:ext cx="1916986"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Ramona Quimby</a:t>
            </a:r>
          </a:p>
        </p:txBody>
      </p:sp>
      <p:sp>
        <p:nvSpPr>
          <p:cNvPr id="17" name="TextBox 16">
            <a:extLst>
              <a:ext uri="{FF2B5EF4-FFF2-40B4-BE49-F238E27FC236}">
                <a16:creationId xmlns:a16="http://schemas.microsoft.com/office/drawing/2014/main" id="{F2BD9AF0-0776-4A71-AF50-63C703369365}"/>
              </a:ext>
            </a:extLst>
          </p:cNvPr>
          <p:cNvSpPr txBox="1"/>
          <p:nvPr/>
        </p:nvSpPr>
        <p:spPr>
          <a:xfrm>
            <a:off x="12850856" y="4215711"/>
            <a:ext cx="1798646"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Lucy Pevensie</a:t>
            </a:r>
          </a:p>
        </p:txBody>
      </p:sp>
      <p:sp>
        <p:nvSpPr>
          <p:cNvPr id="18" name="TextBox 17">
            <a:extLst>
              <a:ext uri="{FF2B5EF4-FFF2-40B4-BE49-F238E27FC236}">
                <a16:creationId xmlns:a16="http://schemas.microsoft.com/office/drawing/2014/main" id="{9F3EA78F-129C-4BB3-93B7-980541308805}"/>
              </a:ext>
            </a:extLst>
          </p:cNvPr>
          <p:cNvSpPr txBox="1"/>
          <p:nvPr/>
        </p:nvSpPr>
        <p:spPr>
          <a:xfrm>
            <a:off x="7547289" y="5661971"/>
            <a:ext cx="1560727"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Dorothy Gale</a:t>
            </a:r>
          </a:p>
        </p:txBody>
      </p:sp>
      <p:sp>
        <p:nvSpPr>
          <p:cNvPr id="19" name="TextBox 18">
            <a:extLst>
              <a:ext uri="{FF2B5EF4-FFF2-40B4-BE49-F238E27FC236}">
                <a16:creationId xmlns:a16="http://schemas.microsoft.com/office/drawing/2014/main" id="{1E8A85A7-C85C-4143-9ED7-AF92C1539A26}"/>
              </a:ext>
            </a:extLst>
          </p:cNvPr>
          <p:cNvSpPr txBox="1"/>
          <p:nvPr/>
        </p:nvSpPr>
        <p:spPr>
          <a:xfrm>
            <a:off x="4967684" y="6135717"/>
            <a:ext cx="1945861"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Annie Warbucks</a:t>
            </a:r>
          </a:p>
        </p:txBody>
      </p:sp>
      <p:sp>
        <p:nvSpPr>
          <p:cNvPr id="20" name="TextBox 19">
            <a:extLst>
              <a:ext uri="{FF2B5EF4-FFF2-40B4-BE49-F238E27FC236}">
                <a16:creationId xmlns:a16="http://schemas.microsoft.com/office/drawing/2014/main" id="{89F86347-96EB-41D6-988A-7F9135EE5872}"/>
              </a:ext>
            </a:extLst>
          </p:cNvPr>
          <p:cNvSpPr txBox="1"/>
          <p:nvPr/>
        </p:nvSpPr>
        <p:spPr>
          <a:xfrm>
            <a:off x="2598998" y="5468407"/>
            <a:ext cx="1537016"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rPr>
              <a:t>Dora </a:t>
            </a:r>
            <a:r>
              <a:rPr lang="en-US" err="1">
                <a:solidFill>
                  <a:srgbClr val="0070C0"/>
                </a:solidFill>
              </a:rPr>
              <a:t>Explora</a:t>
            </a:r>
          </a:p>
        </p:txBody>
      </p:sp>
      <p:sp>
        <p:nvSpPr>
          <p:cNvPr id="22" name="TextBox 21">
            <a:extLst>
              <a:ext uri="{FF2B5EF4-FFF2-40B4-BE49-F238E27FC236}">
                <a16:creationId xmlns:a16="http://schemas.microsoft.com/office/drawing/2014/main" id="{A05077D0-526B-4D96-A14B-164CDA0A6403}"/>
              </a:ext>
            </a:extLst>
          </p:cNvPr>
          <p:cNvSpPr txBox="1"/>
          <p:nvPr/>
        </p:nvSpPr>
        <p:spPr>
          <a:xfrm rot="3180000">
            <a:off x="6099187" y="53588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Reporter</a:t>
            </a:r>
          </a:p>
        </p:txBody>
      </p:sp>
      <p:sp>
        <p:nvSpPr>
          <p:cNvPr id="23" name="TextBox 22">
            <a:extLst>
              <a:ext uri="{FF2B5EF4-FFF2-40B4-BE49-F238E27FC236}">
                <a16:creationId xmlns:a16="http://schemas.microsoft.com/office/drawing/2014/main" id="{53E23971-0067-485B-BEC6-DC931D767C91}"/>
              </a:ext>
            </a:extLst>
          </p:cNvPr>
          <p:cNvSpPr txBox="1"/>
          <p:nvPr/>
        </p:nvSpPr>
        <p:spPr>
          <a:xfrm>
            <a:off x="5426252" y="1222274"/>
            <a:ext cx="1031175"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 Supply </a:t>
            </a:r>
          </a:p>
          <a:p>
            <a:pPr algn="ctr"/>
            <a:r>
              <a:rPr lang="en-US" sz="1600"/>
              <a:t>Checker</a:t>
            </a:r>
          </a:p>
        </p:txBody>
      </p:sp>
      <p:sp>
        <p:nvSpPr>
          <p:cNvPr id="24" name="TextBox 23">
            <a:extLst>
              <a:ext uri="{FF2B5EF4-FFF2-40B4-BE49-F238E27FC236}">
                <a16:creationId xmlns:a16="http://schemas.microsoft.com/office/drawing/2014/main" id="{C12D76E0-0230-41D0-B1A7-98A8676DC292}"/>
              </a:ext>
            </a:extLst>
          </p:cNvPr>
          <p:cNvSpPr txBox="1"/>
          <p:nvPr/>
        </p:nvSpPr>
        <p:spPr>
          <a:xfrm rot="1440000">
            <a:off x="3626151" y="280103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accent4"/>
                </a:solidFill>
              </a:rPr>
              <a:t>Song Leader</a:t>
            </a:r>
          </a:p>
        </p:txBody>
      </p:sp>
      <p:sp>
        <p:nvSpPr>
          <p:cNvPr id="25" name="TextBox 24">
            <a:extLst>
              <a:ext uri="{FF2B5EF4-FFF2-40B4-BE49-F238E27FC236}">
                <a16:creationId xmlns:a16="http://schemas.microsoft.com/office/drawing/2014/main" id="{BFE9815E-5220-43C8-BA91-DC05163E15D8}"/>
              </a:ext>
            </a:extLst>
          </p:cNvPr>
          <p:cNvSpPr txBox="1"/>
          <p:nvPr/>
        </p:nvSpPr>
        <p:spPr>
          <a:xfrm rot="18900000">
            <a:off x="3451101" y="439655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79FFB6"/>
                </a:solidFill>
              </a:rPr>
              <a:t>Friendship</a:t>
            </a:r>
            <a:endParaRPr lang="en-US"/>
          </a:p>
          <a:p>
            <a:pPr algn="ctr"/>
            <a:r>
              <a:rPr lang="en-US">
                <a:solidFill>
                  <a:srgbClr val="79FFB6"/>
                </a:solidFill>
              </a:rPr>
              <a:t> Squeeze Starter</a:t>
            </a:r>
            <a:endParaRPr lang="en-US"/>
          </a:p>
        </p:txBody>
      </p:sp>
      <p:sp>
        <p:nvSpPr>
          <p:cNvPr id="26" name="TextBox 25">
            <a:extLst>
              <a:ext uri="{FF2B5EF4-FFF2-40B4-BE49-F238E27FC236}">
                <a16:creationId xmlns:a16="http://schemas.microsoft.com/office/drawing/2014/main" id="{9763DA16-A7D8-4D3A-9E82-5780A4455355}"/>
              </a:ext>
            </a:extLst>
          </p:cNvPr>
          <p:cNvSpPr txBox="1"/>
          <p:nvPr/>
        </p:nvSpPr>
        <p:spPr>
          <a:xfrm rot="1740000">
            <a:off x="6524719" y="403276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C000"/>
                </a:solidFill>
              </a:rPr>
              <a:t>Clean up Captain</a:t>
            </a:r>
          </a:p>
        </p:txBody>
      </p:sp>
      <p:sp>
        <p:nvSpPr>
          <p:cNvPr id="28" name="TextBox 27">
            <a:extLst>
              <a:ext uri="{FF2B5EF4-FFF2-40B4-BE49-F238E27FC236}">
                <a16:creationId xmlns:a16="http://schemas.microsoft.com/office/drawing/2014/main" id="{8F8FD162-262A-4D92-B66D-9D2A909D3E6A}"/>
              </a:ext>
            </a:extLst>
          </p:cNvPr>
          <p:cNvSpPr txBox="1"/>
          <p:nvPr/>
        </p:nvSpPr>
        <p:spPr>
          <a:xfrm>
            <a:off x="5388097" y="4820607"/>
            <a:ext cx="10311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7030A0"/>
                </a:solidFill>
              </a:rPr>
              <a:t>Joke</a:t>
            </a:r>
          </a:p>
          <a:p>
            <a:pPr algn="ctr"/>
            <a:r>
              <a:rPr lang="en-US">
                <a:solidFill>
                  <a:srgbClr val="7030A0"/>
                </a:solidFill>
              </a:rPr>
              <a:t>Teller</a:t>
            </a:r>
            <a:endParaRPr lang="en-US" sz="1600">
              <a:solidFill>
                <a:srgbClr val="7030A0"/>
              </a:solidFill>
            </a:endParaRPr>
          </a:p>
        </p:txBody>
      </p:sp>
      <p:sp>
        <p:nvSpPr>
          <p:cNvPr id="29" name="TextBox 28">
            <a:extLst>
              <a:ext uri="{FF2B5EF4-FFF2-40B4-BE49-F238E27FC236}">
                <a16:creationId xmlns:a16="http://schemas.microsoft.com/office/drawing/2014/main" id="{7EC058A4-FEA2-4EC0-B884-A765DD676E21}"/>
              </a:ext>
            </a:extLst>
          </p:cNvPr>
          <p:cNvSpPr txBox="1"/>
          <p:nvPr/>
        </p:nvSpPr>
        <p:spPr>
          <a:xfrm>
            <a:off x="12313913" y="425614"/>
            <a:ext cx="2164389"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0070C0"/>
              </a:solidFill>
            </a:endParaRPr>
          </a:p>
        </p:txBody>
      </p:sp>
      <p:sp>
        <p:nvSpPr>
          <p:cNvPr id="30" name="TextBox 29">
            <a:extLst>
              <a:ext uri="{FF2B5EF4-FFF2-40B4-BE49-F238E27FC236}">
                <a16:creationId xmlns:a16="http://schemas.microsoft.com/office/drawing/2014/main" id="{9D60893D-D7D2-487F-80BF-B105917E541E}"/>
              </a:ext>
            </a:extLst>
          </p:cNvPr>
          <p:cNvSpPr txBox="1"/>
          <p:nvPr/>
        </p:nvSpPr>
        <p:spPr>
          <a:xfrm>
            <a:off x="12313913" y="81"/>
            <a:ext cx="2164389"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0070C0"/>
              </a:solidFill>
            </a:endParaRPr>
          </a:p>
        </p:txBody>
      </p:sp>
      <p:sp>
        <p:nvSpPr>
          <p:cNvPr id="31" name="TextBox 30">
            <a:extLst>
              <a:ext uri="{FF2B5EF4-FFF2-40B4-BE49-F238E27FC236}">
                <a16:creationId xmlns:a16="http://schemas.microsoft.com/office/drawing/2014/main" id="{947B7FFD-5273-459E-BCED-959E7E552239}"/>
              </a:ext>
            </a:extLst>
          </p:cNvPr>
          <p:cNvSpPr txBox="1"/>
          <p:nvPr/>
        </p:nvSpPr>
        <p:spPr>
          <a:xfrm>
            <a:off x="12313912" y="861041"/>
            <a:ext cx="2164389"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0070C0"/>
              </a:solidFill>
            </a:endParaRPr>
          </a:p>
        </p:txBody>
      </p:sp>
      <p:sp>
        <p:nvSpPr>
          <p:cNvPr id="32" name="TextBox 31">
            <a:extLst>
              <a:ext uri="{FF2B5EF4-FFF2-40B4-BE49-F238E27FC236}">
                <a16:creationId xmlns:a16="http://schemas.microsoft.com/office/drawing/2014/main" id="{EF024B24-E0D1-44DC-BE36-CFB4BBED4EAD}"/>
              </a:ext>
            </a:extLst>
          </p:cNvPr>
          <p:cNvSpPr txBox="1"/>
          <p:nvPr/>
        </p:nvSpPr>
        <p:spPr>
          <a:xfrm>
            <a:off x="12323809" y="1296470"/>
            <a:ext cx="2164389"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0070C0"/>
              </a:solidFill>
            </a:endParaRPr>
          </a:p>
        </p:txBody>
      </p:sp>
      <p:sp>
        <p:nvSpPr>
          <p:cNvPr id="34" name="TextBox 33">
            <a:extLst>
              <a:ext uri="{FF2B5EF4-FFF2-40B4-BE49-F238E27FC236}">
                <a16:creationId xmlns:a16="http://schemas.microsoft.com/office/drawing/2014/main" id="{DEB9DE9F-6EC7-403B-A3A7-1E959D7B8B02}"/>
              </a:ext>
            </a:extLst>
          </p:cNvPr>
          <p:cNvSpPr txBox="1"/>
          <p:nvPr/>
        </p:nvSpPr>
        <p:spPr>
          <a:xfrm>
            <a:off x="12323809" y="1731899"/>
            <a:ext cx="2164389"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0070C0"/>
              </a:solidFill>
            </a:endParaRPr>
          </a:p>
        </p:txBody>
      </p:sp>
      <p:sp>
        <p:nvSpPr>
          <p:cNvPr id="35" name="TextBox 34">
            <a:extLst>
              <a:ext uri="{FF2B5EF4-FFF2-40B4-BE49-F238E27FC236}">
                <a16:creationId xmlns:a16="http://schemas.microsoft.com/office/drawing/2014/main" id="{045B05DD-7A40-49AE-8F4B-A8F4A61217CB}"/>
              </a:ext>
            </a:extLst>
          </p:cNvPr>
          <p:cNvSpPr txBox="1"/>
          <p:nvPr/>
        </p:nvSpPr>
        <p:spPr>
          <a:xfrm>
            <a:off x="12313912" y="2177223"/>
            <a:ext cx="2164389" cy="369332"/>
          </a:xfrm>
          <a:prstGeom prst="rect">
            <a:avLst/>
          </a:prstGeom>
          <a:solidFill>
            <a:schemeClr val="accent2">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0070C0"/>
              </a:solidFill>
            </a:endParaRPr>
          </a:p>
        </p:txBody>
      </p:sp>
    </p:spTree>
    <p:extLst>
      <p:ext uri="{BB962C8B-B14F-4D97-AF65-F5344CB8AC3E}">
        <p14:creationId xmlns:p14="http://schemas.microsoft.com/office/powerpoint/2010/main" val="31950879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7C06EE3-F982-4479-B384-241D099A2088}"/>
              </a:ext>
            </a:extLst>
          </p:cNvPr>
          <p:cNvPicPr>
            <a:picLocks noGrp="1" noChangeAspect="1"/>
          </p:cNvPicPr>
          <p:nvPr>
            <p:ph idx="1"/>
          </p:nvPr>
        </p:nvPicPr>
        <p:blipFill>
          <a:blip r:embed="rId2"/>
          <a:stretch>
            <a:fillRect/>
          </a:stretch>
        </p:blipFill>
        <p:spPr>
          <a:xfrm>
            <a:off x="3234208" y="110068"/>
            <a:ext cx="5278756" cy="659553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Rectangle 2">
            <a:extLst>
              <a:ext uri="{FF2B5EF4-FFF2-40B4-BE49-F238E27FC236}">
                <a16:creationId xmlns:a16="http://schemas.microsoft.com/office/drawing/2014/main" id="{6908EF50-3E83-4941-A019-1B0788AE94A3}"/>
              </a:ext>
            </a:extLst>
          </p:cNvPr>
          <p:cNvSpPr/>
          <p:nvPr/>
        </p:nvSpPr>
        <p:spPr>
          <a:xfrm>
            <a:off x="-4202" y="4993056"/>
            <a:ext cx="3102339" cy="369332"/>
          </a:xfrm>
          <a:prstGeom prst="rect">
            <a:avLst/>
          </a:prstGeom>
        </p:spPr>
        <p:txBody>
          <a:bodyPr wrap="square" lIns="91440" tIns="45720" rIns="91440" bIns="45720" anchor="t">
            <a:spAutoFit/>
          </a:bodyPr>
          <a:lstStyle/>
          <a:p>
            <a:endParaRPr lang="en-US">
              <a:solidFill>
                <a:srgbClr val="222222"/>
              </a:solidFill>
              <a:latin typeface="Trefoil Sans Web"/>
            </a:endParaRPr>
          </a:p>
        </p:txBody>
      </p:sp>
    </p:spTree>
    <p:extLst>
      <p:ext uri="{BB962C8B-B14F-4D97-AF65-F5344CB8AC3E}">
        <p14:creationId xmlns:p14="http://schemas.microsoft.com/office/powerpoint/2010/main" val="24722754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581372-A910-4978-84EE-B36A5BD2D851}"/>
              </a:ext>
            </a:extLst>
          </p:cNvPr>
          <p:cNvPicPr>
            <a:picLocks noChangeAspect="1"/>
          </p:cNvPicPr>
          <p:nvPr/>
        </p:nvPicPr>
        <p:blipFill>
          <a:blip r:embed="rId3"/>
          <a:stretch>
            <a:fillRect/>
          </a:stretch>
        </p:blipFill>
        <p:spPr>
          <a:xfrm>
            <a:off x="1558225" y="172677"/>
            <a:ext cx="5460103" cy="651264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074" name="Picture 2" descr="Public Promise, Law etc - Girl Scout Troop 2067 (San Tan Valley ...">
            <a:extLst>
              <a:ext uri="{FF2B5EF4-FFF2-40B4-BE49-F238E27FC236}">
                <a16:creationId xmlns:a16="http://schemas.microsoft.com/office/drawing/2014/main" id="{CC981B68-3B22-4F8D-831E-2070EE1B6A2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623" b="97769" l="4000" r="95000">
                        <a14:foregroundMark x1="38400" y1="2840" x2="38400" y2="2840"/>
                        <a14:foregroundMark x1="8200" y1="40162" x2="8200" y2="40162"/>
                        <a14:foregroundMark x1="92800" y1="48479" x2="92800" y2="48479"/>
                        <a14:foregroundMark x1="46200" y1="91278" x2="46200" y2="91278"/>
                        <a14:foregroundMark x1="53600" y1="96552" x2="53600" y2="96552"/>
                        <a14:foregroundMark x1="53600" y1="97769" x2="53600" y2="97769"/>
                        <a14:foregroundMark x1="54800" y1="96552" x2="54800" y2="96552"/>
                        <a14:foregroundMark x1="59600" y1="96349" x2="59600" y2="96349"/>
                        <a14:foregroundMark x1="64800" y1="93712" x2="64800" y2="93712"/>
                        <a14:foregroundMark x1="69600" y1="91886" x2="69600" y2="91886"/>
                        <a14:foregroundMark x1="77000" y1="86613" x2="77000" y2="86613"/>
                        <a14:foregroundMark x1="85600" y1="78702" x2="85600" y2="78702"/>
                        <a14:foregroundMark x1="91600" y1="67343" x2="91600" y2="67343"/>
                        <a14:foregroundMark x1="95000" y1="57809" x2="95000" y2="57809"/>
                        <a14:foregroundMark x1="7400" y1="31846" x2="7400" y2="31846"/>
                        <a14:foregroundMark x1="5800" y1="31846" x2="5800" y2="31846"/>
                        <a14:foregroundMark x1="6200" y1="34280" x2="6200" y2="34280"/>
                        <a14:foregroundMark x1="4000" y1="43205" x2="4000" y2="43205"/>
                        <a14:foregroundMark x1="4600" y1="50101" x2="4000" y2="51318"/>
                        <a14:foregroundMark x1="5200" y1="62677" x2="5200" y2="62677"/>
                        <a14:foregroundMark x1="12600" y1="20690" x2="12600" y2="20690"/>
                        <a14:foregroundMark x1="55200" y1="1623" x2="55200" y2="1623"/>
                      </a14:backgroundRemoval>
                    </a14:imgEffect>
                  </a14:imgLayer>
                </a14:imgProps>
              </a:ext>
              <a:ext uri="{28A0092B-C50C-407E-A947-70E740481C1C}">
                <a14:useLocalDpi xmlns:a14="http://schemas.microsoft.com/office/drawing/2010/main" val="0"/>
              </a:ext>
            </a:extLst>
          </a:blip>
          <a:srcRect/>
          <a:stretch>
            <a:fillRect/>
          </a:stretch>
        </p:blipFill>
        <p:spPr bwMode="auto">
          <a:xfrm>
            <a:off x="8066617" y="2056077"/>
            <a:ext cx="2784834" cy="2745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92646BFD-FBAF-4BB2-9376-DF86ED21A90E}"/>
              </a:ext>
            </a:extLst>
          </p:cNvPr>
          <p:cNvSpPr/>
          <p:nvPr/>
        </p:nvSpPr>
        <p:spPr>
          <a:xfrm>
            <a:off x="7903724" y="5034784"/>
            <a:ext cx="3102339" cy="1200329"/>
          </a:xfrm>
          <a:prstGeom prst="rect">
            <a:avLst/>
          </a:prstGeom>
        </p:spPr>
        <p:txBody>
          <a:bodyPr wrap="square">
            <a:spAutoFit/>
          </a:bodyPr>
          <a:lstStyle/>
          <a:p>
            <a:r>
              <a:rPr lang="en-US" b="1" i="1" dirty="0">
                <a:solidFill>
                  <a:srgbClr val="00B050"/>
                </a:solidFill>
                <a:latin typeface="+mj-lt"/>
              </a:rPr>
              <a:t>* Members may substitute for the word God in accordance with their own spiritual beliefs.</a:t>
            </a:r>
          </a:p>
        </p:txBody>
      </p:sp>
    </p:spTree>
    <p:extLst>
      <p:ext uri="{BB962C8B-B14F-4D97-AF65-F5344CB8AC3E}">
        <p14:creationId xmlns:p14="http://schemas.microsoft.com/office/powerpoint/2010/main" val="18597167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432AEE-543D-469E-B28A-881A54A0360E}"/>
              </a:ext>
            </a:extLst>
          </p:cNvPr>
          <p:cNvPicPr>
            <a:picLocks noChangeAspect="1"/>
          </p:cNvPicPr>
          <p:nvPr/>
        </p:nvPicPr>
        <p:blipFill rotWithShape="1">
          <a:blip r:embed="rId2"/>
          <a:srcRect l="10548" t="26913" r="13053" b="3950"/>
          <a:stretch/>
        </p:blipFill>
        <p:spPr>
          <a:xfrm>
            <a:off x="3141133" y="154758"/>
            <a:ext cx="5706534" cy="654848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2688847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86CD9-3E43-4213-BAB7-A91439C040FB}"/>
              </a:ext>
            </a:extLst>
          </p:cNvPr>
          <p:cNvSpPr>
            <a:spLocks noGrp="1"/>
          </p:cNvSpPr>
          <p:nvPr>
            <p:ph type="title"/>
          </p:nvPr>
        </p:nvSpPr>
        <p:spPr>
          <a:xfrm>
            <a:off x="8389825" y="-487054"/>
            <a:ext cx="3358294" cy="3622844"/>
          </a:xfrm>
        </p:spPr>
        <p:txBody>
          <a:bodyPr vert="horz" lIns="91440" tIns="45720" rIns="91440" bIns="45720" rtlCol="0" anchor="b">
            <a:normAutofit/>
          </a:bodyPr>
          <a:lstStyle/>
          <a:p>
            <a:pPr algn="ctr">
              <a:lnSpc>
                <a:spcPct val="85000"/>
              </a:lnSpc>
            </a:pPr>
            <a:r>
              <a:rPr lang="en-US" sz="3800" b="1" cap="all">
                <a:solidFill>
                  <a:srgbClr val="FFFFFF"/>
                </a:solidFill>
              </a:rPr>
              <a:t>Time for a Scavenger Hunt!</a:t>
            </a:r>
          </a:p>
        </p:txBody>
      </p:sp>
      <p:sp>
        <p:nvSpPr>
          <p:cNvPr id="6" name="Content Placeholder 2">
            <a:extLst>
              <a:ext uri="{FF2B5EF4-FFF2-40B4-BE49-F238E27FC236}">
                <a16:creationId xmlns:a16="http://schemas.microsoft.com/office/drawing/2014/main" id="{95B8F0C3-5173-48C3-8E5D-92F93FB868AE}"/>
              </a:ext>
            </a:extLst>
          </p:cNvPr>
          <p:cNvSpPr>
            <a:spLocks noGrp="1"/>
          </p:cNvSpPr>
          <p:nvPr>
            <p:ph idx="1"/>
          </p:nvPr>
        </p:nvSpPr>
        <p:spPr>
          <a:xfrm>
            <a:off x="457200" y="848254"/>
            <a:ext cx="5826034" cy="2265608"/>
          </a:xfrm>
        </p:spPr>
        <p:txBody>
          <a:bodyPr>
            <a:normAutofit/>
          </a:bodyPr>
          <a:lstStyle/>
          <a:p>
            <a:pPr marL="0" indent="0" algn="ctr">
              <a:buNone/>
            </a:pPr>
            <a:r>
              <a:rPr lang="en-US" sz="4400" dirty="0">
                <a:solidFill>
                  <a:srgbClr val="7030A0"/>
                </a:solidFill>
                <a:latin typeface="+mj-lt"/>
              </a:rPr>
              <a:t>You have 2 minutes!</a:t>
            </a:r>
          </a:p>
          <a:p>
            <a:pPr marL="0" indent="0" algn="ctr">
              <a:buNone/>
            </a:pPr>
            <a:r>
              <a:rPr lang="en-US" sz="4400" dirty="0">
                <a:solidFill>
                  <a:srgbClr val="7030A0"/>
                </a:solidFill>
                <a:latin typeface="+mj-lt"/>
              </a:rPr>
              <a:t>How many can</a:t>
            </a:r>
          </a:p>
          <a:p>
            <a:pPr marL="0" indent="0" algn="ctr">
              <a:buNone/>
            </a:pPr>
            <a:r>
              <a:rPr lang="en-US" sz="4400" dirty="0">
                <a:solidFill>
                  <a:srgbClr val="7030A0"/>
                </a:solidFill>
                <a:latin typeface="+mj-lt"/>
              </a:rPr>
              <a:t> you find….</a:t>
            </a:r>
          </a:p>
        </p:txBody>
      </p:sp>
      <p:pic>
        <p:nvPicPr>
          <p:cNvPr id="7" name="Picture 6">
            <a:extLst>
              <a:ext uri="{FF2B5EF4-FFF2-40B4-BE49-F238E27FC236}">
                <a16:creationId xmlns:a16="http://schemas.microsoft.com/office/drawing/2014/main" id="{A8DA98B2-BAEF-469D-9C2F-41F7B53D2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581" y="134373"/>
            <a:ext cx="5396538" cy="5599521"/>
          </a:xfrm>
          <a:prstGeom prst="rect">
            <a:avLst/>
          </a:prstGeom>
          <a:effectLst>
            <a:outerShdw blurRad="76200" dir="13500000" sy="23000" kx="1200000" algn="br" rotWithShape="0">
              <a:prstClr val="black">
                <a:alpha val="20000"/>
              </a:prstClr>
            </a:outerShdw>
          </a:effectLst>
        </p:spPr>
      </p:pic>
      <p:sp>
        <p:nvSpPr>
          <p:cNvPr id="9" name="TextBox 8">
            <a:extLst>
              <a:ext uri="{FF2B5EF4-FFF2-40B4-BE49-F238E27FC236}">
                <a16:creationId xmlns:a16="http://schemas.microsoft.com/office/drawing/2014/main" id="{08D97021-27C9-480C-8AA5-9C857128CCCF}"/>
              </a:ext>
            </a:extLst>
          </p:cNvPr>
          <p:cNvSpPr txBox="1"/>
          <p:nvPr/>
        </p:nvSpPr>
        <p:spPr>
          <a:xfrm>
            <a:off x="7213599" y="1883325"/>
            <a:ext cx="4409439" cy="400110"/>
          </a:xfrm>
          <a:prstGeom prst="rect">
            <a:avLst/>
          </a:prstGeom>
          <a:noFill/>
        </p:spPr>
        <p:txBody>
          <a:bodyPr wrap="square" lIns="91440" tIns="45720" rIns="91440" bIns="45720" rtlCol="0" anchor="t">
            <a:spAutoFit/>
          </a:bodyPr>
          <a:lstStyle/>
          <a:p>
            <a:endParaRPr lang="en-US" sz="20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F086B07-1782-49C0-930F-306A8A60A055}"/>
              </a:ext>
            </a:extLst>
          </p:cNvPr>
          <p:cNvSpPr txBox="1"/>
          <p:nvPr/>
        </p:nvSpPr>
        <p:spPr>
          <a:xfrm>
            <a:off x="7320020" y="2526399"/>
            <a:ext cx="3770722" cy="400110"/>
          </a:xfrm>
          <a:prstGeom prst="rect">
            <a:avLst/>
          </a:prstGeom>
          <a:noFill/>
        </p:spPr>
        <p:txBody>
          <a:bodyPr wrap="square" lIns="91440" tIns="45720" rIns="91440" bIns="45720" rtlCol="0" anchor="t">
            <a:spAutoFit/>
          </a:bodyPr>
          <a:lstStyle/>
          <a:p>
            <a:endParaRPr lang="en-US" sz="20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5A9A4F2-E326-4141-8FB7-FA9FD2AB26FE}"/>
              </a:ext>
            </a:extLst>
          </p:cNvPr>
          <p:cNvSpPr txBox="1"/>
          <p:nvPr/>
        </p:nvSpPr>
        <p:spPr>
          <a:xfrm>
            <a:off x="7320020" y="3139108"/>
            <a:ext cx="3770722" cy="400110"/>
          </a:xfrm>
          <a:prstGeom prst="rect">
            <a:avLst/>
          </a:prstGeom>
          <a:noFill/>
        </p:spPr>
        <p:txBody>
          <a:bodyPr wrap="square" lIns="91440" tIns="45720" rIns="91440" bIns="45720" rtlCol="0" anchor="t">
            <a:spAutoFit/>
          </a:bodyPr>
          <a:lstStyle/>
          <a:p>
            <a:endParaRPr lang="en-US" sz="2000" b="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BB7B238-AF98-478F-AF85-1891E714CBAD}"/>
              </a:ext>
            </a:extLst>
          </p:cNvPr>
          <p:cNvSpPr txBox="1"/>
          <p:nvPr/>
        </p:nvSpPr>
        <p:spPr>
          <a:xfrm>
            <a:off x="7320020" y="3803978"/>
            <a:ext cx="3770722" cy="400110"/>
          </a:xfrm>
          <a:prstGeom prst="rect">
            <a:avLst/>
          </a:prstGeom>
          <a:noFill/>
        </p:spPr>
        <p:txBody>
          <a:bodyPr wrap="square" lIns="91440" tIns="45720" rIns="91440" bIns="45720" rtlCol="0" anchor="t">
            <a:spAutoFit/>
          </a:bodyPr>
          <a:lstStyle/>
          <a:p>
            <a:endParaRPr lang="en-US" sz="2000" b="1">
              <a:latin typeface="Arial" panose="020B0604020202020204" pitchFamily="34" charset="0"/>
              <a:cs typeface="Arial" panose="020B0604020202020204" pitchFamily="34" charset="0"/>
            </a:endParaRPr>
          </a:p>
        </p:txBody>
      </p:sp>
      <p:pic>
        <p:nvPicPr>
          <p:cNvPr id="2050" name="Picture 2" descr="Blond indented girl with eye in magnifying glass - License ...">
            <a:extLst>
              <a:ext uri="{FF2B5EF4-FFF2-40B4-BE49-F238E27FC236}">
                <a16:creationId xmlns:a16="http://schemas.microsoft.com/office/drawing/2014/main" id="{EF85D3C0-182C-4D5E-8C0C-960C30B3BF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248"/>
          <a:stretch/>
        </p:blipFill>
        <p:spPr bwMode="auto">
          <a:xfrm rot="20939675">
            <a:off x="375979" y="3524509"/>
            <a:ext cx="4427516" cy="27390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File:Checkmark.svg - Wikimedia Commons">
            <a:extLst>
              <a:ext uri="{FF2B5EF4-FFF2-40B4-BE49-F238E27FC236}">
                <a16:creationId xmlns:a16="http://schemas.microsoft.com/office/drawing/2014/main" id="{75F10E83-2A6B-4E11-B6D8-39462BF6BE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3233" y="988072"/>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File:Checkmark.svg - Wikimedia Commons">
            <a:extLst>
              <a:ext uri="{FF2B5EF4-FFF2-40B4-BE49-F238E27FC236}">
                <a16:creationId xmlns:a16="http://schemas.microsoft.com/office/drawing/2014/main" id="{4C61C56C-7DC2-4A90-97E9-3957FF1F2E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433" y="1657055"/>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ile:Checkmark.svg - Wikimedia Commons">
            <a:extLst>
              <a:ext uri="{FF2B5EF4-FFF2-40B4-BE49-F238E27FC236}">
                <a16:creationId xmlns:a16="http://schemas.microsoft.com/office/drawing/2014/main" id="{5E4C5849-23EE-4A43-898D-3392970B2A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433" y="2319795"/>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File:Checkmark.svg - Wikimedia Commons">
            <a:extLst>
              <a:ext uri="{FF2B5EF4-FFF2-40B4-BE49-F238E27FC236}">
                <a16:creationId xmlns:a16="http://schemas.microsoft.com/office/drawing/2014/main" id="{E6C7E9D2-82E5-416D-B270-4AE92F0F0C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433" y="3024063"/>
            <a:ext cx="862378" cy="76687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File:Checkmark.svg - Wikimedia Commons">
            <a:extLst>
              <a:ext uri="{FF2B5EF4-FFF2-40B4-BE49-F238E27FC236}">
                <a16:creationId xmlns:a16="http://schemas.microsoft.com/office/drawing/2014/main" id="{0053D4A4-A8A9-4CD5-BF97-E6AC11BB78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0143" y="3657762"/>
            <a:ext cx="862378" cy="766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450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07180-3A87-4034-87CC-DC5386114F0B}"/>
              </a:ext>
            </a:extLst>
          </p:cNvPr>
          <p:cNvSpPr>
            <a:spLocks noGrp="1"/>
          </p:cNvSpPr>
          <p:nvPr>
            <p:ph type="title"/>
          </p:nvPr>
        </p:nvSpPr>
        <p:spPr/>
        <p:txBody>
          <a:bodyPr/>
          <a:lstStyle/>
          <a:p>
            <a:pPr algn="ctr"/>
            <a:r>
              <a:rPr lang="en-US"/>
              <a:t>Main Badge Activity</a:t>
            </a:r>
          </a:p>
        </p:txBody>
      </p:sp>
      <p:sp>
        <p:nvSpPr>
          <p:cNvPr id="3" name="Content Placeholder 2">
            <a:extLst>
              <a:ext uri="{FF2B5EF4-FFF2-40B4-BE49-F238E27FC236}">
                <a16:creationId xmlns:a16="http://schemas.microsoft.com/office/drawing/2014/main" id="{9C466901-DFEA-4900-B5C9-1E1D6CDA41B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51238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7799B-8947-43AC-A632-FC35DECF24A6}"/>
              </a:ext>
            </a:extLst>
          </p:cNvPr>
          <p:cNvSpPr>
            <a:spLocks noGrp="1"/>
          </p:cNvSpPr>
          <p:nvPr>
            <p:ph type="title"/>
          </p:nvPr>
        </p:nvSpPr>
        <p:spPr>
          <a:xfrm>
            <a:off x="1096505" y="455532"/>
            <a:ext cx="10515600" cy="1325563"/>
          </a:xfrm>
        </p:spPr>
        <p:txBody>
          <a:bodyPr/>
          <a:lstStyle/>
          <a:p>
            <a:pPr algn="ctr"/>
            <a:r>
              <a:rPr lang="en-US"/>
              <a:t>Girl Scout Handshake</a:t>
            </a:r>
          </a:p>
        </p:txBody>
      </p:sp>
      <p:pic>
        <p:nvPicPr>
          <p:cNvPr id="3" name="Picture 4" descr="A close up of a logo&#10;&#10;Description automatically generated">
            <a:extLst>
              <a:ext uri="{FF2B5EF4-FFF2-40B4-BE49-F238E27FC236}">
                <a16:creationId xmlns:a16="http://schemas.microsoft.com/office/drawing/2014/main" id="{A7C7C5B3-F76A-40E0-B670-A89443806946}"/>
              </a:ext>
            </a:extLst>
          </p:cNvPr>
          <p:cNvPicPr>
            <a:picLocks noChangeAspect="1"/>
          </p:cNvPicPr>
          <p:nvPr/>
        </p:nvPicPr>
        <p:blipFill>
          <a:blip r:embed="rId3"/>
          <a:stretch>
            <a:fillRect/>
          </a:stretch>
        </p:blipFill>
        <p:spPr>
          <a:xfrm>
            <a:off x="0" y="0"/>
            <a:ext cx="1447800" cy="1352550"/>
          </a:xfrm>
          <a:prstGeom prst="rect">
            <a:avLst/>
          </a:prstGeom>
        </p:spPr>
      </p:pic>
      <p:pic>
        <p:nvPicPr>
          <p:cNvPr id="5" name="Picture 5" descr="A picture containing drawing&#10;&#10;Description automatically generated">
            <a:extLst>
              <a:ext uri="{FF2B5EF4-FFF2-40B4-BE49-F238E27FC236}">
                <a16:creationId xmlns:a16="http://schemas.microsoft.com/office/drawing/2014/main" id="{07C0F6E8-6CE6-42C3-B536-3067E4192A90}"/>
              </a:ext>
            </a:extLst>
          </p:cNvPr>
          <p:cNvPicPr>
            <a:picLocks noChangeAspect="1"/>
          </p:cNvPicPr>
          <p:nvPr/>
        </p:nvPicPr>
        <p:blipFill>
          <a:blip r:embed="rId4"/>
          <a:stretch>
            <a:fillRect/>
          </a:stretch>
        </p:blipFill>
        <p:spPr>
          <a:xfrm>
            <a:off x="2851688" y="1944159"/>
            <a:ext cx="6579030" cy="4196631"/>
          </a:xfrm>
          <a:prstGeom prst="rect">
            <a:avLst/>
          </a:prstGeom>
        </p:spPr>
      </p:pic>
      <p:pic>
        <p:nvPicPr>
          <p:cNvPr id="6" name="Graphic 5" descr="Home">
            <a:hlinkClick r:id="rId5" action="ppaction://hlinksldjump"/>
            <a:extLst>
              <a:ext uri="{FF2B5EF4-FFF2-40B4-BE49-F238E27FC236}">
                <a16:creationId xmlns:a16="http://schemas.microsoft.com/office/drawing/2014/main" id="{032A984F-8ACE-4EFD-8D93-12C0B74517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506200" y="0"/>
            <a:ext cx="685800" cy="685800"/>
          </a:xfrm>
          <a:prstGeom prst="rect">
            <a:avLst/>
          </a:prstGeom>
        </p:spPr>
      </p:pic>
    </p:spTree>
    <p:extLst>
      <p:ext uri="{BB962C8B-B14F-4D97-AF65-F5344CB8AC3E}">
        <p14:creationId xmlns:p14="http://schemas.microsoft.com/office/powerpoint/2010/main" val="42588656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640DF9-D841-4FE9-BDEB-C86B25832DF4}"/>
              </a:ext>
            </a:extLst>
          </p:cNvPr>
          <p:cNvSpPr>
            <a:spLocks noGrp="1"/>
          </p:cNvSpPr>
          <p:nvPr>
            <p:ph type="title"/>
          </p:nvPr>
        </p:nvSpPr>
        <p:spPr>
          <a:xfrm>
            <a:off x="6901" y="-206044"/>
            <a:ext cx="12195002" cy="1443269"/>
          </a:xfrm>
        </p:spPr>
        <p:txBody>
          <a:bodyPr>
            <a:normAutofit/>
          </a:bodyPr>
          <a:lstStyle/>
          <a:p>
            <a:pPr algn="ctr"/>
            <a:r>
              <a:rPr lang="en-US" sz="4000" dirty="0">
                <a:solidFill>
                  <a:srgbClr val="00B0F0"/>
                </a:solidFill>
              </a:rPr>
              <a:t>Be Prepared for Next Meeting:</a:t>
            </a:r>
          </a:p>
        </p:txBody>
      </p:sp>
      <p:sp>
        <p:nvSpPr>
          <p:cNvPr id="5" name="Content Placeholder 2">
            <a:extLst>
              <a:ext uri="{FF2B5EF4-FFF2-40B4-BE49-F238E27FC236}">
                <a16:creationId xmlns:a16="http://schemas.microsoft.com/office/drawing/2014/main" id="{E1F7A415-18B3-4DAF-B2BD-5D626E157E17}"/>
              </a:ext>
            </a:extLst>
          </p:cNvPr>
          <p:cNvSpPr>
            <a:spLocks noGrp="1"/>
          </p:cNvSpPr>
          <p:nvPr>
            <p:ph idx="1"/>
          </p:nvPr>
        </p:nvSpPr>
        <p:spPr>
          <a:xfrm>
            <a:off x="75553" y="1414431"/>
            <a:ext cx="12191686" cy="4776622"/>
          </a:xfrm>
        </p:spPr>
        <p:txBody>
          <a:bodyPr vert="horz" lIns="91440" tIns="45720" rIns="91440" bIns="45720" rtlCol="0" anchor="t">
            <a:noAutofit/>
          </a:bodyPr>
          <a:lstStyle/>
          <a:p>
            <a:pPr marL="0" indent="0">
              <a:buNone/>
            </a:pPr>
            <a:r>
              <a:rPr lang="en-US" sz="3500" dirty="0">
                <a:solidFill>
                  <a:srgbClr val="00B0F0"/>
                </a:solidFill>
                <a:latin typeface="+mj-lt"/>
              </a:rPr>
              <a:t>1. Challenge!  </a:t>
            </a:r>
            <a:r>
              <a:rPr lang="en-US" sz="3500" dirty="0">
                <a:solidFill>
                  <a:srgbClr val="FF0000"/>
                </a:solidFill>
                <a:latin typeface="+mj-lt"/>
              </a:rPr>
              <a:t>Daisy Challenge is to...</a:t>
            </a:r>
          </a:p>
          <a:p>
            <a:pPr marL="0" indent="0">
              <a:buNone/>
            </a:pPr>
            <a:endParaRPr lang="en-US" sz="3500" dirty="0">
              <a:solidFill>
                <a:schemeClr val="accent1"/>
              </a:solidFill>
              <a:latin typeface="+mj-lt"/>
            </a:endParaRPr>
          </a:p>
          <a:p>
            <a:pPr marL="0" indent="0">
              <a:buNone/>
            </a:pPr>
            <a:r>
              <a:rPr lang="en-US" sz="3500" dirty="0">
                <a:solidFill>
                  <a:srgbClr val="00B0F0"/>
                </a:solidFill>
                <a:latin typeface="+mj-lt"/>
              </a:rPr>
              <a:t>2. Be ready for your Kaper!</a:t>
            </a:r>
            <a:endParaRPr lang="en-US" sz="3500" dirty="0">
              <a:solidFill>
                <a:srgbClr val="FF0000"/>
              </a:solidFill>
              <a:latin typeface="+mj-lt"/>
            </a:endParaRPr>
          </a:p>
          <a:p>
            <a:pPr marL="0" indent="0">
              <a:buNone/>
            </a:pPr>
            <a:endParaRPr lang="en-US" dirty="0">
              <a:latin typeface="+mj-lt"/>
            </a:endParaRPr>
          </a:p>
          <a:p>
            <a:pPr marL="0" indent="0">
              <a:buNone/>
            </a:pPr>
            <a:r>
              <a:rPr lang="en-US" sz="3500" dirty="0">
                <a:solidFill>
                  <a:srgbClr val="00B0F0"/>
                </a:solidFill>
                <a:latin typeface="+mj-lt"/>
              </a:rPr>
              <a:t>3. Supplies:</a:t>
            </a:r>
            <a:endParaRPr lang="en-US" sz="3500" dirty="0">
              <a:solidFill>
                <a:srgbClr val="FF0000"/>
              </a:solidFill>
              <a:latin typeface="+mj-lt"/>
            </a:endParaRPr>
          </a:p>
          <a:p>
            <a:pPr marL="0" indent="0">
              <a:buNone/>
            </a:pPr>
            <a:endParaRPr lang="en-US" sz="3500" dirty="0">
              <a:solidFill>
                <a:srgbClr val="00B0F0"/>
              </a:solidFill>
              <a:latin typeface="+mj-lt"/>
            </a:endParaRPr>
          </a:p>
          <a:p>
            <a:pPr marL="0" indent="0">
              <a:buNone/>
            </a:pPr>
            <a:endParaRPr lang="en-US" sz="3500" dirty="0">
              <a:solidFill>
                <a:srgbClr val="00B0F0"/>
              </a:solidFill>
              <a:latin typeface="+mj-lt"/>
            </a:endParaRPr>
          </a:p>
          <a:p>
            <a:pPr marL="0" indent="0">
              <a:buNone/>
            </a:pPr>
            <a:endParaRPr lang="en-US" sz="3500" dirty="0">
              <a:solidFill>
                <a:srgbClr val="FF0000"/>
              </a:solidFill>
              <a:latin typeface="+mj-lt"/>
            </a:endParaRPr>
          </a:p>
        </p:txBody>
      </p:sp>
    </p:spTree>
    <p:extLst>
      <p:ext uri="{BB962C8B-B14F-4D97-AF65-F5344CB8AC3E}">
        <p14:creationId xmlns:p14="http://schemas.microsoft.com/office/powerpoint/2010/main" val="3192997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C9280B-DDD9-4074-B340-F46913DBC26B}"/>
              </a:ext>
            </a:extLst>
          </p:cNvPr>
          <p:cNvSpPr>
            <a:spLocks noGrp="1"/>
          </p:cNvSpPr>
          <p:nvPr>
            <p:ph type="title"/>
          </p:nvPr>
        </p:nvSpPr>
        <p:spPr>
          <a:xfrm>
            <a:off x="341524" y="34855"/>
            <a:ext cx="10946921" cy="1325563"/>
          </a:xfrm>
        </p:spPr>
        <p:txBody>
          <a:bodyPr/>
          <a:lstStyle/>
          <a:p>
            <a:pPr algn="ctr"/>
            <a:r>
              <a:rPr lang="en-US" dirty="0"/>
              <a:t>Closing Song</a:t>
            </a:r>
          </a:p>
        </p:txBody>
      </p:sp>
      <p:sp>
        <p:nvSpPr>
          <p:cNvPr id="5" name="Rectangle 4">
            <a:extLst>
              <a:ext uri="{FF2B5EF4-FFF2-40B4-BE49-F238E27FC236}">
                <a16:creationId xmlns:a16="http://schemas.microsoft.com/office/drawing/2014/main" id="{1C63325D-D763-4F88-98C5-9BA7D83518EF}"/>
              </a:ext>
            </a:extLst>
          </p:cNvPr>
          <p:cNvSpPr/>
          <p:nvPr/>
        </p:nvSpPr>
        <p:spPr>
          <a:xfrm>
            <a:off x="2071298" y="1301362"/>
            <a:ext cx="8228012" cy="5553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84CC1FF-C5FB-47F8-91C9-1A8D13668293}"/>
              </a:ext>
            </a:extLst>
          </p:cNvPr>
          <p:cNvSpPr txBox="1"/>
          <p:nvPr/>
        </p:nvSpPr>
        <p:spPr>
          <a:xfrm>
            <a:off x="3972165" y="1303283"/>
            <a:ext cx="8181995" cy="754694"/>
          </a:xfrm>
          <a:prstGeom prst="rect">
            <a:avLst/>
          </a:prstGeom>
          <a:noFill/>
        </p:spPr>
        <p:txBody>
          <a:bodyPr wrap="square" lIns="91440" tIns="45720" rIns="91440" bIns="45720" rtlCol="0" anchor="t">
            <a:spAutoFit/>
          </a:bodyPr>
          <a:lstStyle/>
          <a:p>
            <a:pPr>
              <a:lnSpc>
                <a:spcPct val="150000"/>
              </a:lnSpc>
            </a:pPr>
            <a:r>
              <a:rPr lang="en-US" sz="3200" i="1" dirty="0"/>
              <a:t>Lyrics here</a:t>
            </a:r>
          </a:p>
        </p:txBody>
      </p:sp>
      <p:pic>
        <p:nvPicPr>
          <p:cNvPr id="1026" name="Picture 2" descr="Musician clipart kindergarten music, Musician kindergarten music ...">
            <a:extLst>
              <a:ext uri="{FF2B5EF4-FFF2-40B4-BE49-F238E27FC236}">
                <a16:creationId xmlns:a16="http://schemas.microsoft.com/office/drawing/2014/main" id="{A723AAC3-4F59-449C-B09D-86FC8AB3C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1" y="276684"/>
            <a:ext cx="3423973" cy="23681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isy Girl Scouts">
            <a:extLst>
              <a:ext uri="{FF2B5EF4-FFF2-40B4-BE49-F238E27FC236}">
                <a16:creationId xmlns:a16="http://schemas.microsoft.com/office/drawing/2014/main" id="{75F770A4-CD43-4449-B109-7425557195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89392">
            <a:off x="8306963" y="541696"/>
            <a:ext cx="3756866" cy="1559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0627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49A0-F82D-41FD-9773-83A993DD877A}"/>
              </a:ext>
            </a:extLst>
          </p:cNvPr>
          <p:cNvSpPr>
            <a:spLocks noGrp="1"/>
          </p:cNvSpPr>
          <p:nvPr>
            <p:ph type="title"/>
          </p:nvPr>
        </p:nvSpPr>
        <p:spPr>
          <a:xfrm>
            <a:off x="838200" y="208371"/>
            <a:ext cx="10515600" cy="1325563"/>
          </a:xfrm>
        </p:spPr>
        <p:txBody>
          <a:bodyPr/>
          <a:lstStyle/>
          <a:p>
            <a:pPr algn="ctr"/>
            <a:r>
              <a:rPr lang="en-US" dirty="0"/>
              <a:t>Friendship Circle and Goodbye</a:t>
            </a:r>
          </a:p>
        </p:txBody>
      </p:sp>
      <p:pic>
        <p:nvPicPr>
          <p:cNvPr id="4" name="Picture 4" descr="A group of people standing next to a person posing for a picture&#10;&#10;Description automatically generated">
            <a:extLst>
              <a:ext uri="{FF2B5EF4-FFF2-40B4-BE49-F238E27FC236}">
                <a16:creationId xmlns:a16="http://schemas.microsoft.com/office/drawing/2014/main" id="{09DCB56F-37E7-4CC1-9727-6585D45FB3C6}"/>
              </a:ext>
            </a:extLst>
          </p:cNvPr>
          <p:cNvPicPr>
            <a:picLocks noChangeAspect="1"/>
          </p:cNvPicPr>
          <p:nvPr/>
        </p:nvPicPr>
        <p:blipFill>
          <a:blip r:embed="rId3"/>
          <a:stretch>
            <a:fillRect/>
          </a:stretch>
        </p:blipFill>
        <p:spPr>
          <a:xfrm>
            <a:off x="3065463" y="1800700"/>
            <a:ext cx="5521325" cy="4471038"/>
          </a:xfrm>
          <a:prstGeom prst="rect">
            <a:avLst/>
          </a:prstGeom>
        </p:spPr>
      </p:pic>
    </p:spTree>
    <p:extLst>
      <p:ext uri="{BB962C8B-B14F-4D97-AF65-F5344CB8AC3E}">
        <p14:creationId xmlns:p14="http://schemas.microsoft.com/office/powerpoint/2010/main" val="42587483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drawing&#10;&#10;Description automatically generated">
            <a:extLst>
              <a:ext uri="{FF2B5EF4-FFF2-40B4-BE49-F238E27FC236}">
                <a16:creationId xmlns:a16="http://schemas.microsoft.com/office/drawing/2014/main" id="{3EA9E83B-BE7D-4AE8-A4E8-011CBEFE8FFE}"/>
              </a:ext>
            </a:extLst>
          </p:cNvPr>
          <p:cNvPicPr>
            <a:picLocks noChangeAspect="1"/>
          </p:cNvPicPr>
          <p:nvPr/>
        </p:nvPicPr>
        <p:blipFill>
          <a:blip r:embed="rId3"/>
          <a:stretch>
            <a:fillRect/>
          </a:stretch>
        </p:blipFill>
        <p:spPr>
          <a:xfrm>
            <a:off x="2198838" y="-3264554"/>
            <a:ext cx="8039459" cy="18460705"/>
          </a:xfrm>
          <a:prstGeom prst="rect">
            <a:avLst/>
          </a:prstGeom>
        </p:spPr>
      </p:pic>
      <p:sp>
        <p:nvSpPr>
          <p:cNvPr id="8" name="Speech Bubble: Rectangle with Corners Rounded 7">
            <a:extLst>
              <a:ext uri="{FF2B5EF4-FFF2-40B4-BE49-F238E27FC236}">
                <a16:creationId xmlns:a16="http://schemas.microsoft.com/office/drawing/2014/main" id="{0E5E2A76-85E1-4694-9C31-AA5CE1E92DF0}"/>
              </a:ext>
            </a:extLst>
          </p:cNvPr>
          <p:cNvSpPr/>
          <p:nvPr/>
        </p:nvSpPr>
        <p:spPr>
          <a:xfrm rot="11580000">
            <a:off x="1296941" y="1727919"/>
            <a:ext cx="2990488" cy="1969696"/>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D41A23F-6696-44CE-A013-065319456FC5}"/>
              </a:ext>
            </a:extLst>
          </p:cNvPr>
          <p:cNvSpPr txBox="1"/>
          <p:nvPr/>
        </p:nvSpPr>
        <p:spPr>
          <a:xfrm rot="660000">
            <a:off x="1298865" y="2124446"/>
            <a:ext cx="2872596"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900" b="1">
                <a:solidFill>
                  <a:srgbClr val="C9F0FE"/>
                </a:solidFill>
              </a:rPr>
              <a:t>I'm a good neighbor!</a:t>
            </a:r>
          </a:p>
        </p:txBody>
      </p:sp>
      <p:pic>
        <p:nvPicPr>
          <p:cNvPr id="2" name="Picture 8" descr="Good Neighbor Badge | Girl Guides Wiki | Fandom">
            <a:extLst>
              <a:ext uri="{FF2B5EF4-FFF2-40B4-BE49-F238E27FC236}">
                <a16:creationId xmlns:a16="http://schemas.microsoft.com/office/drawing/2014/main" id="{5C918772-9D8F-4763-A717-EF4BAFA187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8986" y="5441316"/>
            <a:ext cx="1037018" cy="1049692"/>
          </a:xfrm>
          <a:prstGeom prst="rect">
            <a:avLst/>
          </a:prstGeom>
          <a:noFill/>
          <a:extLst>
            <a:ext uri="{909E8E84-426E-40DD-AFC4-6F175D3DCCD1}">
              <a14:hiddenFill xmlns:a14="http://schemas.microsoft.com/office/drawing/2010/main">
                <a:solidFill>
                  <a:srgbClr val="FFFFFF"/>
                </a:solidFill>
              </a14:hiddenFill>
            </a:ext>
          </a:extLst>
        </p:spPr>
      </p:pic>
      <p:sp>
        <p:nvSpPr>
          <p:cNvPr id="10" name="Speech Bubble: Rectangle with Corners Rounded 9">
            <a:extLst>
              <a:ext uri="{FF2B5EF4-FFF2-40B4-BE49-F238E27FC236}">
                <a16:creationId xmlns:a16="http://schemas.microsoft.com/office/drawing/2014/main" id="{769974EA-2C73-4BFC-B020-789B02F7C3D2}"/>
              </a:ext>
            </a:extLst>
          </p:cNvPr>
          <p:cNvSpPr/>
          <p:nvPr/>
        </p:nvSpPr>
        <p:spPr>
          <a:xfrm rot="10800000">
            <a:off x="9049655" y="3254683"/>
            <a:ext cx="2990488" cy="1969696"/>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B5D66E0-3219-4B1C-8025-D45A318E4154}"/>
              </a:ext>
            </a:extLst>
          </p:cNvPr>
          <p:cNvSpPr txBox="1"/>
          <p:nvPr/>
        </p:nvSpPr>
        <p:spPr>
          <a:xfrm>
            <a:off x="9051579" y="3651210"/>
            <a:ext cx="2872596"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900" b="1">
                <a:solidFill>
                  <a:srgbClr val="C9F0FE"/>
                </a:solidFill>
              </a:rPr>
              <a:t>I'm friendly and helpful!</a:t>
            </a:r>
          </a:p>
        </p:txBody>
      </p:sp>
      <p:sp>
        <p:nvSpPr>
          <p:cNvPr id="14" name="Speech Bubble: Rectangle with Corners Rounded 13">
            <a:extLst>
              <a:ext uri="{FF2B5EF4-FFF2-40B4-BE49-F238E27FC236}">
                <a16:creationId xmlns:a16="http://schemas.microsoft.com/office/drawing/2014/main" id="{2BF4ECC3-785A-4CDA-82C4-AC0C887AE847}"/>
              </a:ext>
            </a:extLst>
          </p:cNvPr>
          <p:cNvSpPr/>
          <p:nvPr/>
        </p:nvSpPr>
        <p:spPr>
          <a:xfrm rot="9240000">
            <a:off x="7822786" y="649615"/>
            <a:ext cx="2990488" cy="1969696"/>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TextBox 14">
            <a:extLst>
              <a:ext uri="{FF2B5EF4-FFF2-40B4-BE49-F238E27FC236}">
                <a16:creationId xmlns:a16="http://schemas.microsoft.com/office/drawing/2014/main" id="{603A6CE9-0F72-4B0C-9530-80A73E98C032}"/>
              </a:ext>
            </a:extLst>
          </p:cNvPr>
          <p:cNvSpPr txBox="1"/>
          <p:nvPr/>
        </p:nvSpPr>
        <p:spPr>
          <a:xfrm rot="-1500000">
            <a:off x="7922403" y="1094989"/>
            <a:ext cx="2872596"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C9F0FE"/>
                </a:solidFill>
              </a:rPr>
              <a:t>I know the Girl Scout Promise!</a:t>
            </a:r>
          </a:p>
        </p:txBody>
      </p:sp>
    </p:spTree>
    <p:extLst>
      <p:ext uri="{BB962C8B-B14F-4D97-AF65-F5344CB8AC3E}">
        <p14:creationId xmlns:p14="http://schemas.microsoft.com/office/powerpoint/2010/main" val="113798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3F405-2555-49E0-932F-1FA2D1F936D1}"/>
              </a:ext>
            </a:extLst>
          </p:cNvPr>
          <p:cNvSpPr>
            <a:spLocks noGrp="1"/>
          </p:cNvSpPr>
          <p:nvPr>
            <p:ph type="title"/>
          </p:nvPr>
        </p:nvSpPr>
        <p:spPr>
          <a:xfrm>
            <a:off x="898297" y="103322"/>
            <a:ext cx="10515600" cy="1325563"/>
          </a:xfrm>
        </p:spPr>
        <p:txBody>
          <a:bodyPr/>
          <a:lstStyle/>
          <a:p>
            <a:r>
              <a:rPr lang="en-US" dirty="0"/>
              <a:t>Clipart of Petals for Customizing Slides</a:t>
            </a:r>
          </a:p>
        </p:txBody>
      </p:sp>
      <p:pic>
        <p:nvPicPr>
          <p:cNvPr id="4" name="Picture 4" descr="A picture containing light, drawing&#10;&#10;Description automatically generated">
            <a:extLst>
              <a:ext uri="{FF2B5EF4-FFF2-40B4-BE49-F238E27FC236}">
                <a16:creationId xmlns:a16="http://schemas.microsoft.com/office/drawing/2014/main" id="{36DE5FDB-490F-4938-8DEE-E1B4218C7618}"/>
              </a:ext>
            </a:extLst>
          </p:cNvPr>
          <p:cNvPicPr>
            <a:picLocks noChangeAspect="1"/>
          </p:cNvPicPr>
          <p:nvPr/>
        </p:nvPicPr>
        <p:blipFill>
          <a:blip r:embed="rId2"/>
          <a:stretch>
            <a:fillRect/>
          </a:stretch>
        </p:blipFill>
        <p:spPr>
          <a:xfrm>
            <a:off x="71717" y="1385047"/>
            <a:ext cx="2142565" cy="2142565"/>
          </a:xfrm>
          <a:prstGeom prst="rect">
            <a:avLst/>
          </a:prstGeom>
        </p:spPr>
      </p:pic>
      <p:sp>
        <p:nvSpPr>
          <p:cNvPr id="5" name="TextBox 4">
            <a:extLst>
              <a:ext uri="{FF2B5EF4-FFF2-40B4-BE49-F238E27FC236}">
                <a16:creationId xmlns:a16="http://schemas.microsoft.com/office/drawing/2014/main" id="{A84D9091-762B-4E55-A36F-14E188D89CE0}"/>
              </a:ext>
            </a:extLst>
          </p:cNvPr>
          <p:cNvSpPr txBox="1"/>
          <p:nvPr/>
        </p:nvSpPr>
        <p:spPr>
          <a:xfrm>
            <a:off x="313765" y="3415553"/>
            <a:ext cx="17750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Promise Center</a:t>
            </a:r>
          </a:p>
        </p:txBody>
      </p:sp>
      <p:pic>
        <p:nvPicPr>
          <p:cNvPr id="7" name="Picture 5" descr="A picture containing light, drawing&#10;&#10;Description automatically generated">
            <a:extLst>
              <a:ext uri="{FF2B5EF4-FFF2-40B4-BE49-F238E27FC236}">
                <a16:creationId xmlns:a16="http://schemas.microsoft.com/office/drawing/2014/main" id="{ACC4BA71-2E9D-4CA8-8376-F132BC7EE548}"/>
              </a:ext>
            </a:extLst>
          </p:cNvPr>
          <p:cNvPicPr>
            <a:picLocks noChangeAspect="1"/>
          </p:cNvPicPr>
          <p:nvPr/>
        </p:nvPicPr>
        <p:blipFill>
          <a:blip r:embed="rId3"/>
          <a:stretch>
            <a:fillRect/>
          </a:stretch>
        </p:blipFill>
        <p:spPr>
          <a:xfrm>
            <a:off x="2091859" y="1430795"/>
            <a:ext cx="2214283" cy="2214283"/>
          </a:xfrm>
          <a:prstGeom prst="rect">
            <a:avLst/>
          </a:prstGeom>
        </p:spPr>
      </p:pic>
      <p:sp>
        <p:nvSpPr>
          <p:cNvPr id="8" name="TextBox 7">
            <a:extLst>
              <a:ext uri="{FF2B5EF4-FFF2-40B4-BE49-F238E27FC236}">
                <a16:creationId xmlns:a16="http://schemas.microsoft.com/office/drawing/2014/main" id="{95EAD44F-BD8E-44D7-A1AE-0C0000B3292C}"/>
              </a:ext>
            </a:extLst>
          </p:cNvPr>
          <p:cNvSpPr txBox="1"/>
          <p:nvPr/>
        </p:nvSpPr>
        <p:spPr>
          <a:xfrm>
            <a:off x="2438400" y="3406588"/>
            <a:ext cx="14881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Fiendly and Helpful </a:t>
            </a:r>
            <a:r>
              <a:rPr lang="en-US">
                <a:solidFill>
                  <a:srgbClr val="00B0F0"/>
                </a:solidFill>
                <a:latin typeface="Trefoil Sans Medium"/>
              </a:rPr>
              <a:t>Petal</a:t>
            </a:r>
            <a:endParaRPr lang="en-US"/>
          </a:p>
        </p:txBody>
      </p:sp>
      <p:sp>
        <p:nvSpPr>
          <p:cNvPr id="9" name="TextBox 8">
            <a:extLst>
              <a:ext uri="{FF2B5EF4-FFF2-40B4-BE49-F238E27FC236}">
                <a16:creationId xmlns:a16="http://schemas.microsoft.com/office/drawing/2014/main" id="{4D48D3A3-EDCD-4CCE-B9E2-E66AB5CB5B89}"/>
              </a:ext>
            </a:extLst>
          </p:cNvPr>
          <p:cNvSpPr txBox="1"/>
          <p:nvPr/>
        </p:nvSpPr>
        <p:spPr>
          <a:xfrm>
            <a:off x="4261557" y="3405258"/>
            <a:ext cx="21658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Be a Sister to Every Girl Scout Petal</a:t>
            </a:r>
          </a:p>
        </p:txBody>
      </p:sp>
      <p:pic>
        <p:nvPicPr>
          <p:cNvPr id="10" name="Picture 10" descr="A close up of a sign&#10;&#10;Description automatically generated">
            <a:extLst>
              <a:ext uri="{FF2B5EF4-FFF2-40B4-BE49-F238E27FC236}">
                <a16:creationId xmlns:a16="http://schemas.microsoft.com/office/drawing/2014/main" id="{E9CBF4CE-C542-427D-A0D7-D70612B1EAAD}"/>
              </a:ext>
            </a:extLst>
          </p:cNvPr>
          <p:cNvPicPr>
            <a:picLocks noChangeAspect="1"/>
          </p:cNvPicPr>
          <p:nvPr/>
        </p:nvPicPr>
        <p:blipFill>
          <a:blip r:embed="rId4"/>
          <a:stretch>
            <a:fillRect/>
          </a:stretch>
        </p:blipFill>
        <p:spPr>
          <a:xfrm>
            <a:off x="3854823" y="1331259"/>
            <a:ext cx="2169459" cy="2151530"/>
          </a:xfrm>
          <a:prstGeom prst="rect">
            <a:avLst/>
          </a:prstGeom>
        </p:spPr>
      </p:pic>
      <p:pic>
        <p:nvPicPr>
          <p:cNvPr id="11" name="Picture 11" descr="A picture containing light, drawing, sign&#10;&#10;Description automatically generated">
            <a:extLst>
              <a:ext uri="{FF2B5EF4-FFF2-40B4-BE49-F238E27FC236}">
                <a16:creationId xmlns:a16="http://schemas.microsoft.com/office/drawing/2014/main" id="{44F11F74-4B7F-4459-8567-9050C4F0278F}"/>
              </a:ext>
            </a:extLst>
          </p:cNvPr>
          <p:cNvPicPr>
            <a:picLocks noChangeAspect="1"/>
          </p:cNvPicPr>
          <p:nvPr/>
        </p:nvPicPr>
        <p:blipFill>
          <a:blip r:embed="rId5"/>
          <a:stretch>
            <a:fillRect/>
          </a:stretch>
        </p:blipFill>
        <p:spPr>
          <a:xfrm>
            <a:off x="6206399" y="1528648"/>
            <a:ext cx="2106706" cy="2106706"/>
          </a:xfrm>
          <a:prstGeom prst="rect">
            <a:avLst/>
          </a:prstGeom>
        </p:spPr>
      </p:pic>
      <p:sp>
        <p:nvSpPr>
          <p:cNvPr id="12" name="TextBox 11">
            <a:extLst>
              <a:ext uri="{FF2B5EF4-FFF2-40B4-BE49-F238E27FC236}">
                <a16:creationId xmlns:a16="http://schemas.microsoft.com/office/drawing/2014/main" id="{6976CA84-60DE-42E3-A6C1-C04C32F16AD4}"/>
              </a:ext>
            </a:extLst>
          </p:cNvPr>
          <p:cNvSpPr txBox="1"/>
          <p:nvPr/>
        </p:nvSpPr>
        <p:spPr>
          <a:xfrm>
            <a:off x="6418729" y="3460376"/>
            <a:ext cx="14881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20" name="Picture 20" descr="A picture containing light, drawing, room&#10;&#10;Description automatically generated">
            <a:extLst>
              <a:ext uri="{FF2B5EF4-FFF2-40B4-BE49-F238E27FC236}">
                <a16:creationId xmlns:a16="http://schemas.microsoft.com/office/drawing/2014/main" id="{E036FB11-33E3-4841-A01F-361111829120}"/>
              </a:ext>
            </a:extLst>
          </p:cNvPr>
          <p:cNvPicPr>
            <a:picLocks noChangeAspect="1"/>
          </p:cNvPicPr>
          <p:nvPr/>
        </p:nvPicPr>
        <p:blipFill>
          <a:blip r:embed="rId6"/>
          <a:stretch>
            <a:fillRect/>
          </a:stretch>
        </p:blipFill>
        <p:spPr>
          <a:xfrm>
            <a:off x="3926540" y="3904129"/>
            <a:ext cx="2411506" cy="2411506"/>
          </a:xfrm>
          <a:prstGeom prst="rect">
            <a:avLst/>
          </a:prstGeom>
        </p:spPr>
      </p:pic>
      <p:pic>
        <p:nvPicPr>
          <p:cNvPr id="22" name="Picture 22" descr="A close up of a sign&#10;&#10;Description automatically generated">
            <a:extLst>
              <a:ext uri="{FF2B5EF4-FFF2-40B4-BE49-F238E27FC236}">
                <a16:creationId xmlns:a16="http://schemas.microsoft.com/office/drawing/2014/main" id="{FC55455E-65C6-4924-81EA-FC0B52D922FC}"/>
              </a:ext>
            </a:extLst>
          </p:cNvPr>
          <p:cNvPicPr>
            <a:picLocks noChangeAspect="1"/>
          </p:cNvPicPr>
          <p:nvPr/>
        </p:nvPicPr>
        <p:blipFill>
          <a:blip r:embed="rId7"/>
          <a:stretch>
            <a:fillRect/>
          </a:stretch>
        </p:blipFill>
        <p:spPr>
          <a:xfrm>
            <a:off x="7996517" y="1331259"/>
            <a:ext cx="2142566" cy="2151530"/>
          </a:xfrm>
          <a:prstGeom prst="rect">
            <a:avLst/>
          </a:prstGeom>
        </p:spPr>
      </p:pic>
      <p:pic>
        <p:nvPicPr>
          <p:cNvPr id="33" name="Picture 33" descr="A close up of a sign&#10;&#10;Description automatically generated">
            <a:extLst>
              <a:ext uri="{FF2B5EF4-FFF2-40B4-BE49-F238E27FC236}">
                <a16:creationId xmlns:a16="http://schemas.microsoft.com/office/drawing/2014/main" id="{F9671DE9-5D3E-4F57-98F1-BC77E633B832}"/>
              </a:ext>
            </a:extLst>
          </p:cNvPr>
          <p:cNvPicPr>
            <a:picLocks noChangeAspect="1"/>
          </p:cNvPicPr>
          <p:nvPr/>
        </p:nvPicPr>
        <p:blipFill>
          <a:blip r:embed="rId8"/>
          <a:stretch>
            <a:fillRect/>
          </a:stretch>
        </p:blipFill>
        <p:spPr>
          <a:xfrm>
            <a:off x="1792940" y="3832412"/>
            <a:ext cx="2411506" cy="2411506"/>
          </a:xfrm>
          <a:prstGeom prst="rect">
            <a:avLst/>
          </a:prstGeom>
        </p:spPr>
      </p:pic>
      <p:pic>
        <p:nvPicPr>
          <p:cNvPr id="34" name="Picture 34" descr="A picture containing light, drawing&#10;&#10;Description automatically generated">
            <a:extLst>
              <a:ext uri="{FF2B5EF4-FFF2-40B4-BE49-F238E27FC236}">
                <a16:creationId xmlns:a16="http://schemas.microsoft.com/office/drawing/2014/main" id="{EFA2BB03-3815-43E0-BE67-5930AA7DF588}"/>
              </a:ext>
            </a:extLst>
          </p:cNvPr>
          <p:cNvPicPr>
            <a:picLocks noChangeAspect="1"/>
          </p:cNvPicPr>
          <p:nvPr/>
        </p:nvPicPr>
        <p:blipFill>
          <a:blip r:embed="rId9"/>
          <a:stretch>
            <a:fillRect/>
          </a:stretch>
        </p:blipFill>
        <p:spPr>
          <a:xfrm>
            <a:off x="-35859" y="3823447"/>
            <a:ext cx="2411506" cy="2411506"/>
          </a:xfrm>
          <a:prstGeom prst="rect">
            <a:avLst/>
          </a:prstGeom>
        </p:spPr>
      </p:pic>
      <p:pic>
        <p:nvPicPr>
          <p:cNvPr id="56" name="Picture 56" descr="A close up of a sign&#10;&#10;Description automatically generated">
            <a:extLst>
              <a:ext uri="{FF2B5EF4-FFF2-40B4-BE49-F238E27FC236}">
                <a16:creationId xmlns:a16="http://schemas.microsoft.com/office/drawing/2014/main" id="{53EB9585-82CF-4EA8-9D28-0EB3916BE603}"/>
              </a:ext>
            </a:extLst>
          </p:cNvPr>
          <p:cNvPicPr>
            <a:picLocks noChangeAspect="1"/>
          </p:cNvPicPr>
          <p:nvPr/>
        </p:nvPicPr>
        <p:blipFill>
          <a:blip r:embed="rId10"/>
          <a:stretch>
            <a:fillRect/>
          </a:stretch>
        </p:blipFill>
        <p:spPr>
          <a:xfrm>
            <a:off x="6212543" y="3975847"/>
            <a:ext cx="2303931" cy="2294966"/>
          </a:xfrm>
          <a:prstGeom prst="rect">
            <a:avLst/>
          </a:prstGeom>
        </p:spPr>
      </p:pic>
      <p:pic>
        <p:nvPicPr>
          <p:cNvPr id="57" name="Picture 57" descr="A picture containing drawing, light&#10;&#10;Description automatically generated">
            <a:extLst>
              <a:ext uri="{FF2B5EF4-FFF2-40B4-BE49-F238E27FC236}">
                <a16:creationId xmlns:a16="http://schemas.microsoft.com/office/drawing/2014/main" id="{0CA282FD-4785-4505-A874-1CAFB59BFF26}"/>
              </a:ext>
            </a:extLst>
          </p:cNvPr>
          <p:cNvPicPr>
            <a:picLocks noChangeAspect="1"/>
          </p:cNvPicPr>
          <p:nvPr/>
        </p:nvPicPr>
        <p:blipFill>
          <a:blip r:embed="rId11"/>
          <a:stretch>
            <a:fillRect/>
          </a:stretch>
        </p:blipFill>
        <p:spPr>
          <a:xfrm>
            <a:off x="8328213" y="3939988"/>
            <a:ext cx="2303931" cy="2294966"/>
          </a:xfrm>
          <a:prstGeom prst="rect">
            <a:avLst/>
          </a:prstGeom>
        </p:spPr>
      </p:pic>
      <p:pic>
        <p:nvPicPr>
          <p:cNvPr id="58" name="Picture 58" descr="A close up of a sign&#10;&#10;Description automatically generated">
            <a:extLst>
              <a:ext uri="{FF2B5EF4-FFF2-40B4-BE49-F238E27FC236}">
                <a16:creationId xmlns:a16="http://schemas.microsoft.com/office/drawing/2014/main" id="{CEB184C9-DB61-4087-8091-22824F32576B}"/>
              </a:ext>
            </a:extLst>
          </p:cNvPr>
          <p:cNvPicPr>
            <a:picLocks noChangeAspect="1"/>
          </p:cNvPicPr>
          <p:nvPr/>
        </p:nvPicPr>
        <p:blipFill>
          <a:blip r:embed="rId12"/>
          <a:stretch>
            <a:fillRect/>
          </a:stretch>
        </p:blipFill>
        <p:spPr>
          <a:xfrm>
            <a:off x="9816354" y="1223682"/>
            <a:ext cx="2277037" cy="2277037"/>
          </a:xfrm>
          <a:prstGeom prst="rect">
            <a:avLst/>
          </a:prstGeom>
        </p:spPr>
      </p:pic>
      <p:sp>
        <p:nvSpPr>
          <p:cNvPr id="21" name="TextBox 20">
            <a:extLst>
              <a:ext uri="{FF2B5EF4-FFF2-40B4-BE49-F238E27FC236}">
                <a16:creationId xmlns:a16="http://schemas.microsoft.com/office/drawing/2014/main" id="{E3BD4F87-1FFF-4646-A92D-4E2E07E8E932}"/>
              </a:ext>
            </a:extLst>
          </p:cNvPr>
          <p:cNvSpPr txBox="1"/>
          <p:nvPr/>
        </p:nvSpPr>
        <p:spPr>
          <a:xfrm>
            <a:off x="6484189" y="3434546"/>
            <a:ext cx="186068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Respect Authority Petal</a:t>
            </a:r>
          </a:p>
        </p:txBody>
      </p:sp>
      <p:sp>
        <p:nvSpPr>
          <p:cNvPr id="23" name="TextBox 22">
            <a:extLst>
              <a:ext uri="{FF2B5EF4-FFF2-40B4-BE49-F238E27FC236}">
                <a16:creationId xmlns:a16="http://schemas.microsoft.com/office/drawing/2014/main" id="{87D2A63B-CF8E-4BE5-AE78-6511A186D2A4}"/>
              </a:ext>
            </a:extLst>
          </p:cNvPr>
          <p:cNvSpPr txBox="1"/>
          <p:nvPr/>
        </p:nvSpPr>
        <p:spPr>
          <a:xfrm>
            <a:off x="8842076" y="3490990"/>
            <a:ext cx="163597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Courageous and Strong Petal</a:t>
            </a:r>
          </a:p>
        </p:txBody>
      </p:sp>
      <p:sp>
        <p:nvSpPr>
          <p:cNvPr id="24" name="TextBox 23">
            <a:extLst>
              <a:ext uri="{FF2B5EF4-FFF2-40B4-BE49-F238E27FC236}">
                <a16:creationId xmlns:a16="http://schemas.microsoft.com/office/drawing/2014/main" id="{104C24A2-9D99-4A60-912A-3CA0929ABF09}"/>
              </a:ext>
            </a:extLst>
          </p:cNvPr>
          <p:cNvSpPr txBox="1"/>
          <p:nvPr/>
        </p:nvSpPr>
        <p:spPr>
          <a:xfrm>
            <a:off x="10639246" y="3433480"/>
            <a:ext cx="154971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Responsible For What I Say and Do Petal</a:t>
            </a:r>
          </a:p>
        </p:txBody>
      </p:sp>
      <p:sp>
        <p:nvSpPr>
          <p:cNvPr id="25" name="TextBox 24">
            <a:extLst>
              <a:ext uri="{FF2B5EF4-FFF2-40B4-BE49-F238E27FC236}">
                <a16:creationId xmlns:a16="http://schemas.microsoft.com/office/drawing/2014/main" id="{D1E6361A-72C1-4F84-9772-F0DE2A37EB61}"/>
              </a:ext>
            </a:extLst>
          </p:cNvPr>
          <p:cNvSpPr txBox="1"/>
          <p:nvPr/>
        </p:nvSpPr>
        <p:spPr>
          <a:xfrm>
            <a:off x="158152" y="6122047"/>
            <a:ext cx="206729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Make the World a Better Place Petal</a:t>
            </a:r>
          </a:p>
        </p:txBody>
      </p:sp>
      <p:sp>
        <p:nvSpPr>
          <p:cNvPr id="26" name="TextBox 25">
            <a:extLst>
              <a:ext uri="{FF2B5EF4-FFF2-40B4-BE49-F238E27FC236}">
                <a16:creationId xmlns:a16="http://schemas.microsoft.com/office/drawing/2014/main" id="{D696E745-DD15-4E30-A13E-1416BFBF6950}"/>
              </a:ext>
            </a:extLst>
          </p:cNvPr>
          <p:cNvSpPr txBox="1"/>
          <p:nvPr/>
        </p:nvSpPr>
        <p:spPr>
          <a:xfrm>
            <a:off x="2444151" y="6107669"/>
            <a:ext cx="156408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Honest and Fair Petal</a:t>
            </a:r>
          </a:p>
        </p:txBody>
      </p:sp>
      <p:sp>
        <p:nvSpPr>
          <p:cNvPr id="27" name="TextBox 26">
            <a:extLst>
              <a:ext uri="{FF2B5EF4-FFF2-40B4-BE49-F238E27FC236}">
                <a16:creationId xmlns:a16="http://schemas.microsoft.com/office/drawing/2014/main" id="{F4289F66-DD17-46D6-ACED-7159C8E47545}"/>
              </a:ext>
            </a:extLst>
          </p:cNvPr>
          <p:cNvSpPr txBox="1"/>
          <p:nvPr/>
        </p:nvSpPr>
        <p:spPr>
          <a:xfrm>
            <a:off x="4572000" y="6107669"/>
            <a:ext cx="199541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Considerate and Caring Petal</a:t>
            </a:r>
          </a:p>
        </p:txBody>
      </p:sp>
      <p:sp>
        <p:nvSpPr>
          <p:cNvPr id="28" name="TextBox 27">
            <a:extLst>
              <a:ext uri="{FF2B5EF4-FFF2-40B4-BE49-F238E27FC236}">
                <a16:creationId xmlns:a16="http://schemas.microsoft.com/office/drawing/2014/main" id="{539E6918-122E-481B-91E0-50185132EA49}"/>
              </a:ext>
            </a:extLst>
          </p:cNvPr>
          <p:cNvSpPr txBox="1"/>
          <p:nvPr/>
        </p:nvSpPr>
        <p:spPr>
          <a:xfrm>
            <a:off x="6570454" y="6122047"/>
            <a:ext cx="21535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Respect Myself and Others Petal</a:t>
            </a:r>
          </a:p>
        </p:txBody>
      </p:sp>
      <p:sp>
        <p:nvSpPr>
          <p:cNvPr id="29" name="TextBox 28">
            <a:extLst>
              <a:ext uri="{FF2B5EF4-FFF2-40B4-BE49-F238E27FC236}">
                <a16:creationId xmlns:a16="http://schemas.microsoft.com/office/drawing/2014/main" id="{F83491FB-FBE9-43DA-9FC6-433C45BC790D}"/>
              </a:ext>
            </a:extLst>
          </p:cNvPr>
          <p:cNvSpPr txBox="1"/>
          <p:nvPr/>
        </p:nvSpPr>
        <p:spPr>
          <a:xfrm>
            <a:off x="8846336" y="6107668"/>
            <a:ext cx="21021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Use Resources Wisely Petal</a:t>
            </a:r>
          </a:p>
        </p:txBody>
      </p:sp>
    </p:spTree>
    <p:extLst>
      <p:ext uri="{BB962C8B-B14F-4D97-AF65-F5344CB8AC3E}">
        <p14:creationId xmlns:p14="http://schemas.microsoft.com/office/powerpoint/2010/main" val="6958155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77853-A119-47C0-A626-6C1134B3D590}"/>
              </a:ext>
            </a:extLst>
          </p:cNvPr>
          <p:cNvSpPr>
            <a:spLocks noGrp="1"/>
          </p:cNvSpPr>
          <p:nvPr>
            <p:ph type="title"/>
          </p:nvPr>
        </p:nvSpPr>
        <p:spPr>
          <a:xfrm>
            <a:off x="838200" y="365125"/>
            <a:ext cx="6045926" cy="1325563"/>
          </a:xfrm>
        </p:spPr>
        <p:txBody>
          <a:bodyPr/>
          <a:lstStyle/>
          <a:p>
            <a:r>
              <a:rPr lang="en-US" dirty="0"/>
              <a:t>Journeys and Leaves</a:t>
            </a:r>
          </a:p>
        </p:txBody>
      </p:sp>
      <p:pic>
        <p:nvPicPr>
          <p:cNvPr id="4" name="Picture 4" descr="A picture containing screen, monitor, television, person&#10;&#10;Description automatically generated">
            <a:extLst>
              <a:ext uri="{FF2B5EF4-FFF2-40B4-BE49-F238E27FC236}">
                <a16:creationId xmlns:a16="http://schemas.microsoft.com/office/drawing/2014/main" id="{24776A25-253F-48CD-9A6C-0BDF26593FFB}"/>
              </a:ext>
            </a:extLst>
          </p:cNvPr>
          <p:cNvPicPr>
            <a:picLocks noGrp="1" noChangeAspect="1"/>
          </p:cNvPicPr>
          <p:nvPr>
            <p:ph idx="1"/>
          </p:nvPr>
        </p:nvPicPr>
        <p:blipFill>
          <a:blip r:embed="rId2"/>
          <a:stretch>
            <a:fillRect/>
          </a:stretch>
        </p:blipFill>
        <p:spPr>
          <a:xfrm>
            <a:off x="3835960" y="1706890"/>
            <a:ext cx="2419350" cy="2419350"/>
          </a:xfrm>
        </p:spPr>
      </p:pic>
      <p:pic>
        <p:nvPicPr>
          <p:cNvPr id="5" name="Picture 5" descr="A picture containing screen, monitor, colorful, computer&#10;&#10;Description automatically generated">
            <a:extLst>
              <a:ext uri="{FF2B5EF4-FFF2-40B4-BE49-F238E27FC236}">
                <a16:creationId xmlns:a16="http://schemas.microsoft.com/office/drawing/2014/main" id="{BFE9AA12-0465-4BF7-BD68-6A82A2D09103}"/>
              </a:ext>
            </a:extLst>
          </p:cNvPr>
          <p:cNvPicPr>
            <a:picLocks noChangeAspect="1"/>
          </p:cNvPicPr>
          <p:nvPr/>
        </p:nvPicPr>
        <p:blipFill>
          <a:blip r:embed="rId3"/>
          <a:stretch>
            <a:fillRect/>
          </a:stretch>
        </p:blipFill>
        <p:spPr>
          <a:xfrm>
            <a:off x="-81803" y="1666314"/>
            <a:ext cx="2508996" cy="2500032"/>
          </a:xfrm>
          <a:prstGeom prst="rect">
            <a:avLst/>
          </a:prstGeom>
        </p:spPr>
      </p:pic>
      <p:pic>
        <p:nvPicPr>
          <p:cNvPr id="6" name="Picture 6" descr="A screen shot of a video game&#10;&#10;Description automatically generated">
            <a:extLst>
              <a:ext uri="{FF2B5EF4-FFF2-40B4-BE49-F238E27FC236}">
                <a16:creationId xmlns:a16="http://schemas.microsoft.com/office/drawing/2014/main" id="{1D3B12F5-D2FE-423F-9B45-C35EC0BF3E4B}"/>
              </a:ext>
            </a:extLst>
          </p:cNvPr>
          <p:cNvPicPr>
            <a:picLocks noChangeAspect="1"/>
          </p:cNvPicPr>
          <p:nvPr/>
        </p:nvPicPr>
        <p:blipFill>
          <a:blip r:embed="rId4"/>
          <a:stretch>
            <a:fillRect/>
          </a:stretch>
        </p:blipFill>
        <p:spPr>
          <a:xfrm>
            <a:off x="1884892" y="1710578"/>
            <a:ext cx="2419350" cy="2419350"/>
          </a:xfrm>
          <a:prstGeom prst="rect">
            <a:avLst/>
          </a:prstGeom>
        </p:spPr>
      </p:pic>
      <p:grpSp>
        <p:nvGrpSpPr>
          <p:cNvPr id="11" name="Group 10">
            <a:extLst>
              <a:ext uri="{FF2B5EF4-FFF2-40B4-BE49-F238E27FC236}">
                <a16:creationId xmlns:a16="http://schemas.microsoft.com/office/drawing/2014/main" id="{364A3FAD-9063-4CD3-A8FE-A422EA762F73}"/>
              </a:ext>
            </a:extLst>
          </p:cNvPr>
          <p:cNvGrpSpPr/>
          <p:nvPr/>
        </p:nvGrpSpPr>
        <p:grpSpPr>
          <a:xfrm>
            <a:off x="7571538" y="2728551"/>
            <a:ext cx="4393266" cy="3761254"/>
            <a:chOff x="7571538" y="2728551"/>
            <a:chExt cx="4393266" cy="3761254"/>
          </a:xfrm>
        </p:grpSpPr>
        <p:pic>
          <p:nvPicPr>
            <p:cNvPr id="7" name="Picture 7" descr="A close up of a sign&#10;&#10;Description automatically generated">
              <a:extLst>
                <a:ext uri="{FF2B5EF4-FFF2-40B4-BE49-F238E27FC236}">
                  <a16:creationId xmlns:a16="http://schemas.microsoft.com/office/drawing/2014/main" id="{F7BADB49-6B18-4064-8BAD-7A6C0C304ECE}"/>
                </a:ext>
              </a:extLst>
            </p:cNvPr>
            <p:cNvPicPr>
              <a:picLocks noChangeAspect="1"/>
            </p:cNvPicPr>
            <p:nvPr/>
          </p:nvPicPr>
          <p:blipFill>
            <a:blip r:embed="rId5"/>
            <a:stretch>
              <a:fillRect/>
            </a:stretch>
          </p:blipFill>
          <p:spPr>
            <a:xfrm>
              <a:off x="7571538" y="2728551"/>
              <a:ext cx="2419350" cy="2419350"/>
            </a:xfrm>
            <a:prstGeom prst="rect">
              <a:avLst/>
            </a:prstGeom>
          </p:spPr>
        </p:pic>
        <p:pic>
          <p:nvPicPr>
            <p:cNvPr id="8" name="Picture 8" descr="A close up of a sign&#10;&#10;Description automatically generated">
              <a:extLst>
                <a:ext uri="{FF2B5EF4-FFF2-40B4-BE49-F238E27FC236}">
                  <a16:creationId xmlns:a16="http://schemas.microsoft.com/office/drawing/2014/main" id="{40BE168A-43B4-469F-90F9-DD5D003AD096}"/>
                </a:ext>
              </a:extLst>
            </p:cNvPr>
            <p:cNvPicPr>
              <a:picLocks noChangeAspect="1"/>
            </p:cNvPicPr>
            <p:nvPr/>
          </p:nvPicPr>
          <p:blipFill>
            <a:blip r:embed="rId6"/>
            <a:stretch>
              <a:fillRect/>
            </a:stretch>
          </p:blipFill>
          <p:spPr>
            <a:xfrm>
              <a:off x="7615802" y="3938226"/>
              <a:ext cx="2419350" cy="2419350"/>
            </a:xfrm>
            <a:prstGeom prst="rect">
              <a:avLst/>
            </a:prstGeom>
          </p:spPr>
        </p:pic>
        <p:pic>
          <p:nvPicPr>
            <p:cNvPr id="9" name="Picture 9" descr="A close up of a flag&#10;&#10;Description automatically generated">
              <a:extLst>
                <a:ext uri="{FF2B5EF4-FFF2-40B4-BE49-F238E27FC236}">
                  <a16:creationId xmlns:a16="http://schemas.microsoft.com/office/drawing/2014/main" id="{E8FEFDAE-447F-4B6D-80FB-8AA98B4A5C64}"/>
                </a:ext>
              </a:extLst>
            </p:cNvPr>
            <p:cNvPicPr>
              <a:picLocks noChangeAspect="1"/>
            </p:cNvPicPr>
            <p:nvPr/>
          </p:nvPicPr>
          <p:blipFill>
            <a:blip r:embed="rId7"/>
            <a:stretch>
              <a:fillRect/>
            </a:stretch>
          </p:blipFill>
          <p:spPr>
            <a:xfrm>
              <a:off x="9435077" y="2879829"/>
              <a:ext cx="2419350" cy="2419350"/>
            </a:xfrm>
            <a:prstGeom prst="rect">
              <a:avLst/>
            </a:prstGeom>
          </p:spPr>
        </p:pic>
        <p:pic>
          <p:nvPicPr>
            <p:cNvPr id="10" name="Picture 10" descr="A picture containing food, umbrella&#10;&#10;Description automatically generated">
              <a:extLst>
                <a:ext uri="{FF2B5EF4-FFF2-40B4-BE49-F238E27FC236}">
                  <a16:creationId xmlns:a16="http://schemas.microsoft.com/office/drawing/2014/main" id="{985D7942-05BE-4850-8F35-3A5689D1201D}"/>
                </a:ext>
              </a:extLst>
            </p:cNvPr>
            <p:cNvPicPr>
              <a:picLocks noChangeAspect="1"/>
            </p:cNvPicPr>
            <p:nvPr/>
          </p:nvPicPr>
          <p:blipFill>
            <a:blip r:embed="rId8"/>
            <a:stretch>
              <a:fillRect/>
            </a:stretch>
          </p:blipFill>
          <p:spPr>
            <a:xfrm>
              <a:off x="9490545" y="4033475"/>
              <a:ext cx="2474259" cy="2456330"/>
            </a:xfrm>
            <a:prstGeom prst="rect">
              <a:avLst/>
            </a:prstGeom>
          </p:spPr>
        </p:pic>
      </p:grpSp>
      <p:pic>
        <p:nvPicPr>
          <p:cNvPr id="12" name="Picture 12" descr="A close up of a logo&#10;&#10;Description automatically generated">
            <a:extLst>
              <a:ext uri="{FF2B5EF4-FFF2-40B4-BE49-F238E27FC236}">
                <a16:creationId xmlns:a16="http://schemas.microsoft.com/office/drawing/2014/main" id="{E1E49363-FBF3-44E7-BF9B-29EFFD011365}"/>
              </a:ext>
            </a:extLst>
          </p:cNvPr>
          <p:cNvPicPr>
            <a:picLocks noChangeAspect="1"/>
          </p:cNvPicPr>
          <p:nvPr/>
        </p:nvPicPr>
        <p:blipFill>
          <a:blip r:embed="rId9"/>
          <a:stretch>
            <a:fillRect/>
          </a:stretch>
        </p:blipFill>
        <p:spPr>
          <a:xfrm>
            <a:off x="7920446" y="0"/>
            <a:ext cx="3836893" cy="3836893"/>
          </a:xfrm>
          <a:prstGeom prst="rect">
            <a:avLst/>
          </a:prstGeom>
        </p:spPr>
      </p:pic>
      <p:pic>
        <p:nvPicPr>
          <p:cNvPr id="3" name="Picture 12" descr="A close up of a logo&#10;&#10;Description automatically generated">
            <a:extLst>
              <a:ext uri="{FF2B5EF4-FFF2-40B4-BE49-F238E27FC236}">
                <a16:creationId xmlns:a16="http://schemas.microsoft.com/office/drawing/2014/main" id="{C56C52C4-1D12-40DA-B7C8-9EBB5C8F3C11}"/>
              </a:ext>
            </a:extLst>
          </p:cNvPr>
          <p:cNvPicPr>
            <a:picLocks noChangeAspect="1"/>
          </p:cNvPicPr>
          <p:nvPr/>
        </p:nvPicPr>
        <p:blipFill>
          <a:blip r:embed="rId10"/>
          <a:stretch>
            <a:fillRect/>
          </a:stretch>
        </p:blipFill>
        <p:spPr>
          <a:xfrm>
            <a:off x="5742803" y="1649457"/>
            <a:ext cx="2743200" cy="2743200"/>
          </a:xfrm>
          <a:prstGeom prst="rect">
            <a:avLst/>
          </a:prstGeom>
        </p:spPr>
      </p:pic>
      <p:sp>
        <p:nvSpPr>
          <p:cNvPr id="15" name="TextBox 14">
            <a:extLst>
              <a:ext uri="{FF2B5EF4-FFF2-40B4-BE49-F238E27FC236}">
                <a16:creationId xmlns:a16="http://schemas.microsoft.com/office/drawing/2014/main" id="{32A4AE05-8561-468F-95EC-2882C21332D5}"/>
              </a:ext>
            </a:extLst>
          </p:cNvPr>
          <p:cNvSpPr txBox="1"/>
          <p:nvPr/>
        </p:nvSpPr>
        <p:spPr>
          <a:xfrm>
            <a:off x="2311400" y="3982321"/>
            <a:ext cx="148814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Journey: Between Earth and Sky</a:t>
            </a:r>
          </a:p>
        </p:txBody>
      </p:sp>
      <p:sp>
        <p:nvSpPr>
          <p:cNvPr id="16" name="TextBox 15">
            <a:extLst>
              <a:ext uri="{FF2B5EF4-FFF2-40B4-BE49-F238E27FC236}">
                <a16:creationId xmlns:a16="http://schemas.microsoft.com/office/drawing/2014/main" id="{A504D5FB-D820-4CA3-AD4A-44B1C0433B53}"/>
              </a:ext>
            </a:extLst>
          </p:cNvPr>
          <p:cNvSpPr txBox="1"/>
          <p:nvPr/>
        </p:nvSpPr>
        <p:spPr>
          <a:xfrm>
            <a:off x="4038600" y="3982321"/>
            <a:ext cx="221627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Journey: 5 Flowers, 4 Stories, 3 Cheers for Animals</a:t>
            </a:r>
          </a:p>
        </p:txBody>
      </p:sp>
      <p:sp>
        <p:nvSpPr>
          <p:cNvPr id="17" name="TextBox 16">
            <a:extLst>
              <a:ext uri="{FF2B5EF4-FFF2-40B4-BE49-F238E27FC236}">
                <a16:creationId xmlns:a16="http://schemas.microsoft.com/office/drawing/2014/main" id="{76DD1679-319B-42D4-BBA3-B249F8DE8379}"/>
              </a:ext>
            </a:extLst>
          </p:cNvPr>
          <p:cNvSpPr txBox="1"/>
          <p:nvPr/>
        </p:nvSpPr>
        <p:spPr>
          <a:xfrm>
            <a:off x="431800" y="3982320"/>
            <a:ext cx="170827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Journey:  Welcome to the Daisy Flower Garden</a:t>
            </a:r>
          </a:p>
        </p:txBody>
      </p:sp>
    </p:spTree>
    <p:extLst>
      <p:ext uri="{BB962C8B-B14F-4D97-AF65-F5344CB8AC3E}">
        <p14:creationId xmlns:p14="http://schemas.microsoft.com/office/powerpoint/2010/main" val="6778975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CD84B-0A37-4C41-8016-EC29040CE12A}"/>
              </a:ext>
            </a:extLst>
          </p:cNvPr>
          <p:cNvSpPr>
            <a:spLocks noGrp="1"/>
          </p:cNvSpPr>
          <p:nvPr>
            <p:ph type="title"/>
          </p:nvPr>
        </p:nvSpPr>
        <p:spPr>
          <a:xfrm>
            <a:off x="3079690" y="0"/>
            <a:ext cx="5774267" cy="1342496"/>
          </a:xfrm>
        </p:spPr>
        <p:txBody>
          <a:bodyPr/>
          <a:lstStyle/>
          <a:p>
            <a:r>
              <a:rPr lang="en-US" dirty="0"/>
              <a:t>Daisy Badge Clipart</a:t>
            </a:r>
          </a:p>
        </p:txBody>
      </p:sp>
      <p:sp>
        <p:nvSpPr>
          <p:cNvPr id="4" name="TextBox 3">
            <a:extLst>
              <a:ext uri="{FF2B5EF4-FFF2-40B4-BE49-F238E27FC236}">
                <a16:creationId xmlns:a16="http://schemas.microsoft.com/office/drawing/2014/main" id="{2B97A6BC-959B-45D2-9CD2-827A08C69D65}"/>
              </a:ext>
            </a:extLst>
          </p:cNvPr>
          <p:cNvSpPr txBox="1"/>
          <p:nvPr/>
        </p:nvSpPr>
        <p:spPr>
          <a:xfrm>
            <a:off x="4277119" y="3327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Democracy for Daisies</a:t>
            </a:r>
          </a:p>
        </p:txBody>
      </p:sp>
      <p:pic>
        <p:nvPicPr>
          <p:cNvPr id="6" name="Picture 6" descr="A close up of a logo&#10;&#10;Description automatically generated">
            <a:extLst>
              <a:ext uri="{FF2B5EF4-FFF2-40B4-BE49-F238E27FC236}">
                <a16:creationId xmlns:a16="http://schemas.microsoft.com/office/drawing/2014/main" id="{3CA71244-9E8C-413A-A3F0-F740609D0BF8}"/>
              </a:ext>
            </a:extLst>
          </p:cNvPr>
          <p:cNvPicPr>
            <a:picLocks noChangeAspect="1"/>
          </p:cNvPicPr>
          <p:nvPr/>
        </p:nvPicPr>
        <p:blipFill>
          <a:blip r:embed="rId2"/>
          <a:stretch>
            <a:fillRect/>
          </a:stretch>
        </p:blipFill>
        <p:spPr>
          <a:xfrm>
            <a:off x="842060" y="964577"/>
            <a:ext cx="2419350" cy="2419350"/>
          </a:xfrm>
          <a:prstGeom prst="rect">
            <a:avLst/>
          </a:prstGeom>
        </p:spPr>
      </p:pic>
      <p:pic>
        <p:nvPicPr>
          <p:cNvPr id="7" name="Picture 7" descr="A close up of a logo&#10;&#10;Description automatically generated">
            <a:extLst>
              <a:ext uri="{FF2B5EF4-FFF2-40B4-BE49-F238E27FC236}">
                <a16:creationId xmlns:a16="http://schemas.microsoft.com/office/drawing/2014/main" id="{FC0AD260-5D3C-47A3-B3B4-1AC09540B5A4}"/>
              </a:ext>
            </a:extLst>
          </p:cNvPr>
          <p:cNvPicPr>
            <a:picLocks noChangeAspect="1"/>
          </p:cNvPicPr>
          <p:nvPr/>
        </p:nvPicPr>
        <p:blipFill>
          <a:blip r:embed="rId3"/>
          <a:stretch>
            <a:fillRect/>
          </a:stretch>
        </p:blipFill>
        <p:spPr>
          <a:xfrm>
            <a:off x="7806579" y="907739"/>
            <a:ext cx="2419350" cy="2419350"/>
          </a:xfrm>
          <a:prstGeom prst="rect">
            <a:avLst/>
          </a:prstGeom>
        </p:spPr>
      </p:pic>
      <p:pic>
        <p:nvPicPr>
          <p:cNvPr id="8" name="Picture 8" descr="A picture containing room&#10;&#10;Description automatically generated">
            <a:extLst>
              <a:ext uri="{FF2B5EF4-FFF2-40B4-BE49-F238E27FC236}">
                <a16:creationId xmlns:a16="http://schemas.microsoft.com/office/drawing/2014/main" id="{CE2133A2-4537-41D3-B91D-560DDB271AF9}"/>
              </a:ext>
            </a:extLst>
          </p:cNvPr>
          <p:cNvPicPr>
            <a:picLocks noChangeAspect="1"/>
          </p:cNvPicPr>
          <p:nvPr/>
        </p:nvPicPr>
        <p:blipFill>
          <a:blip r:embed="rId4"/>
          <a:stretch>
            <a:fillRect/>
          </a:stretch>
        </p:blipFill>
        <p:spPr>
          <a:xfrm>
            <a:off x="4293161" y="3756434"/>
            <a:ext cx="2512483" cy="2512483"/>
          </a:xfrm>
          <a:prstGeom prst="rect">
            <a:avLst/>
          </a:prstGeom>
        </p:spPr>
      </p:pic>
      <p:pic>
        <p:nvPicPr>
          <p:cNvPr id="9" name="Picture 9" descr="A close up of a sign&#10;&#10;Description automatically generated">
            <a:extLst>
              <a:ext uri="{FF2B5EF4-FFF2-40B4-BE49-F238E27FC236}">
                <a16:creationId xmlns:a16="http://schemas.microsoft.com/office/drawing/2014/main" id="{757F7943-AD20-4533-9480-90DBA0AB3F14}"/>
              </a:ext>
            </a:extLst>
          </p:cNvPr>
          <p:cNvPicPr>
            <a:picLocks noChangeAspect="1"/>
          </p:cNvPicPr>
          <p:nvPr/>
        </p:nvPicPr>
        <p:blipFill>
          <a:blip r:embed="rId5"/>
          <a:stretch>
            <a:fillRect/>
          </a:stretch>
        </p:blipFill>
        <p:spPr>
          <a:xfrm>
            <a:off x="4266078" y="978834"/>
            <a:ext cx="2419350" cy="2409825"/>
          </a:xfrm>
          <a:prstGeom prst="rect">
            <a:avLst/>
          </a:prstGeom>
        </p:spPr>
      </p:pic>
      <p:sp>
        <p:nvSpPr>
          <p:cNvPr id="11" name="TextBox 10">
            <a:extLst>
              <a:ext uri="{FF2B5EF4-FFF2-40B4-BE49-F238E27FC236}">
                <a16:creationId xmlns:a16="http://schemas.microsoft.com/office/drawing/2014/main" id="{6E709699-8EC1-4399-8F10-42845CFB73F2}"/>
              </a:ext>
            </a:extLst>
          </p:cNvPr>
          <p:cNvSpPr txBox="1"/>
          <p:nvPr/>
        </p:nvSpPr>
        <p:spPr>
          <a:xfrm>
            <a:off x="1058334" y="3308290"/>
            <a:ext cx="21928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Outdoor Art Maker</a:t>
            </a:r>
          </a:p>
        </p:txBody>
      </p:sp>
      <p:sp>
        <p:nvSpPr>
          <p:cNvPr id="13" name="TextBox 12">
            <a:extLst>
              <a:ext uri="{FF2B5EF4-FFF2-40B4-BE49-F238E27FC236}">
                <a16:creationId xmlns:a16="http://schemas.microsoft.com/office/drawing/2014/main" id="{CCDAA348-9619-4256-8D90-698B79ADFE78}"/>
              </a:ext>
            </a:extLst>
          </p:cNvPr>
          <p:cNvSpPr txBox="1"/>
          <p:nvPr/>
        </p:nvSpPr>
        <p:spPr>
          <a:xfrm>
            <a:off x="4806163" y="6279122"/>
            <a:ext cx="14393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Eco Learner</a:t>
            </a:r>
          </a:p>
        </p:txBody>
      </p:sp>
      <p:sp>
        <p:nvSpPr>
          <p:cNvPr id="14" name="TextBox 13">
            <a:extLst>
              <a:ext uri="{FF2B5EF4-FFF2-40B4-BE49-F238E27FC236}">
                <a16:creationId xmlns:a16="http://schemas.microsoft.com/office/drawing/2014/main" id="{ACD5A36B-4198-42EB-81A0-59510CC0AE46}"/>
              </a:ext>
            </a:extLst>
          </p:cNvPr>
          <p:cNvSpPr txBox="1"/>
          <p:nvPr/>
        </p:nvSpPr>
        <p:spPr>
          <a:xfrm>
            <a:off x="8246533" y="3327400"/>
            <a:ext cx="18118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Good Neighbor</a:t>
            </a:r>
          </a:p>
        </p:txBody>
      </p:sp>
      <p:pic>
        <p:nvPicPr>
          <p:cNvPr id="16" name="Picture 15" descr="A close up of graphics&#10;&#10;Description automatically generated">
            <a:extLst>
              <a:ext uri="{FF2B5EF4-FFF2-40B4-BE49-F238E27FC236}">
                <a16:creationId xmlns:a16="http://schemas.microsoft.com/office/drawing/2014/main" id="{E875B455-9839-4AD8-9EED-60415D7FCCD5}"/>
              </a:ext>
            </a:extLst>
          </p:cNvPr>
          <p:cNvPicPr>
            <a:picLocks noChangeAspect="1"/>
          </p:cNvPicPr>
          <p:nvPr/>
        </p:nvPicPr>
        <p:blipFill>
          <a:blip r:embed="rId6"/>
          <a:stretch>
            <a:fillRect/>
          </a:stretch>
        </p:blipFill>
        <p:spPr>
          <a:xfrm>
            <a:off x="7899467" y="3735973"/>
            <a:ext cx="2419350" cy="2419350"/>
          </a:xfrm>
          <a:prstGeom prst="rect">
            <a:avLst/>
          </a:prstGeom>
        </p:spPr>
      </p:pic>
      <p:sp>
        <p:nvSpPr>
          <p:cNvPr id="17" name="TextBox 2">
            <a:extLst>
              <a:ext uri="{FF2B5EF4-FFF2-40B4-BE49-F238E27FC236}">
                <a16:creationId xmlns:a16="http://schemas.microsoft.com/office/drawing/2014/main" id="{D9020B2E-DFE1-464B-84E4-ACF946874260}"/>
              </a:ext>
            </a:extLst>
          </p:cNvPr>
          <p:cNvSpPr txBox="1"/>
          <p:nvPr/>
        </p:nvSpPr>
        <p:spPr>
          <a:xfrm>
            <a:off x="8326846" y="6083179"/>
            <a:ext cx="1727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Buddy Camper</a:t>
            </a:r>
          </a:p>
        </p:txBody>
      </p:sp>
      <p:pic>
        <p:nvPicPr>
          <p:cNvPr id="3" name="Picture 4" descr="Logo&#10;&#10;Description automatically generated">
            <a:extLst>
              <a:ext uri="{FF2B5EF4-FFF2-40B4-BE49-F238E27FC236}">
                <a16:creationId xmlns:a16="http://schemas.microsoft.com/office/drawing/2014/main" id="{940C4946-BBBA-4669-A7F1-36A9E7D73ABC}"/>
              </a:ext>
            </a:extLst>
          </p:cNvPr>
          <p:cNvPicPr>
            <a:picLocks noChangeAspect="1"/>
          </p:cNvPicPr>
          <p:nvPr/>
        </p:nvPicPr>
        <p:blipFill>
          <a:blip r:embed="rId7"/>
          <a:stretch>
            <a:fillRect/>
          </a:stretch>
        </p:blipFill>
        <p:spPr>
          <a:xfrm>
            <a:off x="679269" y="3785271"/>
            <a:ext cx="2514600" cy="2514468"/>
          </a:xfrm>
          <a:prstGeom prst="rect">
            <a:avLst/>
          </a:prstGeom>
        </p:spPr>
      </p:pic>
      <p:sp>
        <p:nvSpPr>
          <p:cNvPr id="15" name="TextBox 14">
            <a:extLst>
              <a:ext uri="{FF2B5EF4-FFF2-40B4-BE49-F238E27FC236}">
                <a16:creationId xmlns:a16="http://schemas.microsoft.com/office/drawing/2014/main" id="{87D87ED2-0C56-4483-A0C6-1BE856BE711E}"/>
              </a:ext>
            </a:extLst>
          </p:cNvPr>
          <p:cNvSpPr txBox="1"/>
          <p:nvPr/>
        </p:nvSpPr>
        <p:spPr>
          <a:xfrm>
            <a:off x="651690" y="6239933"/>
            <a:ext cx="26793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Toy Business Designer</a:t>
            </a:r>
          </a:p>
        </p:txBody>
      </p:sp>
    </p:spTree>
    <p:extLst>
      <p:ext uri="{BB962C8B-B14F-4D97-AF65-F5344CB8AC3E}">
        <p14:creationId xmlns:p14="http://schemas.microsoft.com/office/powerpoint/2010/main" val="7521079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a logo&#10;&#10;Description automatically generated">
            <a:extLst>
              <a:ext uri="{FF2B5EF4-FFF2-40B4-BE49-F238E27FC236}">
                <a16:creationId xmlns:a16="http://schemas.microsoft.com/office/drawing/2014/main" id="{F8DC6824-E134-4326-9BFC-6B820B4A7917}"/>
              </a:ext>
            </a:extLst>
          </p:cNvPr>
          <p:cNvPicPr>
            <a:picLocks noGrp="1" noChangeAspect="1"/>
          </p:cNvPicPr>
          <p:nvPr>
            <p:ph idx="1"/>
          </p:nvPr>
        </p:nvPicPr>
        <p:blipFill>
          <a:blip r:embed="rId2"/>
          <a:stretch>
            <a:fillRect/>
          </a:stretch>
        </p:blipFill>
        <p:spPr>
          <a:xfrm>
            <a:off x="6151843" y="1113943"/>
            <a:ext cx="2419350" cy="2428875"/>
          </a:xfrm>
        </p:spPr>
      </p:pic>
      <p:pic>
        <p:nvPicPr>
          <p:cNvPr id="5" name="Picture 5" descr="A close up of a logo&#10;&#10;Description automatically generated">
            <a:extLst>
              <a:ext uri="{FF2B5EF4-FFF2-40B4-BE49-F238E27FC236}">
                <a16:creationId xmlns:a16="http://schemas.microsoft.com/office/drawing/2014/main" id="{05E08CFD-E087-47B6-B39B-A2425AFD31AE}"/>
              </a:ext>
            </a:extLst>
          </p:cNvPr>
          <p:cNvPicPr>
            <a:picLocks noChangeAspect="1"/>
          </p:cNvPicPr>
          <p:nvPr/>
        </p:nvPicPr>
        <p:blipFill>
          <a:blip r:embed="rId3"/>
          <a:stretch>
            <a:fillRect/>
          </a:stretch>
        </p:blipFill>
        <p:spPr>
          <a:xfrm>
            <a:off x="3331260" y="1173255"/>
            <a:ext cx="2419350" cy="2419350"/>
          </a:xfrm>
          <a:prstGeom prst="rect">
            <a:avLst/>
          </a:prstGeom>
        </p:spPr>
      </p:pic>
      <p:pic>
        <p:nvPicPr>
          <p:cNvPr id="6" name="Picture 6" descr="A close up of a logo&#10;&#10;Description automatically generated">
            <a:extLst>
              <a:ext uri="{FF2B5EF4-FFF2-40B4-BE49-F238E27FC236}">
                <a16:creationId xmlns:a16="http://schemas.microsoft.com/office/drawing/2014/main" id="{F4C501C4-3AB7-4A57-AC11-10DFE9012F79}"/>
              </a:ext>
            </a:extLst>
          </p:cNvPr>
          <p:cNvPicPr>
            <a:picLocks noChangeAspect="1"/>
          </p:cNvPicPr>
          <p:nvPr/>
        </p:nvPicPr>
        <p:blipFill>
          <a:blip r:embed="rId4"/>
          <a:stretch>
            <a:fillRect/>
          </a:stretch>
        </p:blipFill>
        <p:spPr>
          <a:xfrm>
            <a:off x="793689" y="1323103"/>
            <a:ext cx="2419350" cy="2419350"/>
          </a:xfrm>
          <a:prstGeom prst="rect">
            <a:avLst/>
          </a:prstGeom>
        </p:spPr>
      </p:pic>
      <p:pic>
        <p:nvPicPr>
          <p:cNvPr id="7" name="Picture 7" descr="A picture containing food, drawing&#10;&#10;Description automatically generated">
            <a:extLst>
              <a:ext uri="{FF2B5EF4-FFF2-40B4-BE49-F238E27FC236}">
                <a16:creationId xmlns:a16="http://schemas.microsoft.com/office/drawing/2014/main" id="{1A0ECB2E-4569-4D2D-8ECA-F0B26566B56E}"/>
              </a:ext>
            </a:extLst>
          </p:cNvPr>
          <p:cNvPicPr>
            <a:picLocks noChangeAspect="1"/>
          </p:cNvPicPr>
          <p:nvPr/>
        </p:nvPicPr>
        <p:blipFill>
          <a:blip r:embed="rId5"/>
          <a:stretch>
            <a:fillRect/>
          </a:stretch>
        </p:blipFill>
        <p:spPr>
          <a:xfrm>
            <a:off x="7081868" y="3981076"/>
            <a:ext cx="2419350" cy="2409825"/>
          </a:xfrm>
          <a:prstGeom prst="rect">
            <a:avLst/>
          </a:prstGeom>
        </p:spPr>
      </p:pic>
      <p:pic>
        <p:nvPicPr>
          <p:cNvPr id="8" name="Picture 8" descr="A close up of a logo&#10;&#10;Description automatically generated">
            <a:extLst>
              <a:ext uri="{FF2B5EF4-FFF2-40B4-BE49-F238E27FC236}">
                <a16:creationId xmlns:a16="http://schemas.microsoft.com/office/drawing/2014/main" id="{5BF46D15-AE5A-4031-8F08-28B33C1732AF}"/>
              </a:ext>
            </a:extLst>
          </p:cNvPr>
          <p:cNvPicPr>
            <a:picLocks noChangeAspect="1"/>
          </p:cNvPicPr>
          <p:nvPr/>
        </p:nvPicPr>
        <p:blipFill>
          <a:blip r:embed="rId6"/>
          <a:stretch>
            <a:fillRect/>
          </a:stretch>
        </p:blipFill>
        <p:spPr>
          <a:xfrm>
            <a:off x="4485528" y="4032809"/>
            <a:ext cx="2419350" cy="2409825"/>
          </a:xfrm>
          <a:prstGeom prst="rect">
            <a:avLst/>
          </a:prstGeom>
        </p:spPr>
      </p:pic>
      <p:sp>
        <p:nvSpPr>
          <p:cNvPr id="3" name="Title 1">
            <a:extLst>
              <a:ext uri="{FF2B5EF4-FFF2-40B4-BE49-F238E27FC236}">
                <a16:creationId xmlns:a16="http://schemas.microsoft.com/office/drawing/2014/main" id="{06810B9E-3EF8-47ED-9426-1675FE90697C}"/>
              </a:ext>
            </a:extLst>
          </p:cNvPr>
          <p:cNvSpPr>
            <a:spLocks noGrp="1"/>
          </p:cNvSpPr>
          <p:nvPr>
            <p:ph type="title"/>
          </p:nvPr>
        </p:nvSpPr>
        <p:spPr>
          <a:xfrm>
            <a:off x="3156373" y="131929"/>
            <a:ext cx="5774267" cy="1342496"/>
          </a:xfrm>
        </p:spPr>
        <p:txBody>
          <a:bodyPr/>
          <a:lstStyle/>
          <a:p>
            <a:r>
              <a:rPr lang="en-US" dirty="0"/>
              <a:t>Daisy Badge Clipart</a:t>
            </a:r>
          </a:p>
        </p:txBody>
      </p:sp>
      <p:sp>
        <p:nvSpPr>
          <p:cNvPr id="13" name="TextBox 12">
            <a:extLst>
              <a:ext uri="{FF2B5EF4-FFF2-40B4-BE49-F238E27FC236}">
                <a16:creationId xmlns:a16="http://schemas.microsoft.com/office/drawing/2014/main" id="{970A5D96-2D2F-460A-A87D-F908F55C72AC}"/>
              </a:ext>
            </a:extLst>
          </p:cNvPr>
          <p:cNvSpPr txBox="1"/>
          <p:nvPr/>
        </p:nvSpPr>
        <p:spPr>
          <a:xfrm>
            <a:off x="3369734" y="3666066"/>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Cybersecurity 2: Safeguards</a:t>
            </a:r>
          </a:p>
        </p:txBody>
      </p:sp>
      <p:sp>
        <p:nvSpPr>
          <p:cNvPr id="17" name="TextBox 16">
            <a:extLst>
              <a:ext uri="{FF2B5EF4-FFF2-40B4-BE49-F238E27FC236}">
                <a16:creationId xmlns:a16="http://schemas.microsoft.com/office/drawing/2014/main" id="{F376657F-5224-470B-BFB3-7973AEDB8944}"/>
              </a:ext>
            </a:extLst>
          </p:cNvPr>
          <p:cNvSpPr txBox="1"/>
          <p:nvPr/>
        </p:nvSpPr>
        <p:spPr>
          <a:xfrm>
            <a:off x="795866" y="369993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Cybersecurity 1: Basics</a:t>
            </a:r>
          </a:p>
        </p:txBody>
      </p:sp>
      <p:sp>
        <p:nvSpPr>
          <p:cNvPr id="18" name="TextBox 17">
            <a:extLst>
              <a:ext uri="{FF2B5EF4-FFF2-40B4-BE49-F238E27FC236}">
                <a16:creationId xmlns:a16="http://schemas.microsoft.com/office/drawing/2014/main" id="{E6B1EF32-B197-4223-A5FC-50AB96E3FEFF}"/>
              </a:ext>
            </a:extLst>
          </p:cNvPr>
          <p:cNvSpPr txBox="1"/>
          <p:nvPr/>
        </p:nvSpPr>
        <p:spPr>
          <a:xfrm>
            <a:off x="7052732" y="622299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Coding for Good 3: App Development</a:t>
            </a:r>
          </a:p>
        </p:txBody>
      </p:sp>
      <p:sp>
        <p:nvSpPr>
          <p:cNvPr id="19" name="TextBox 18">
            <a:extLst>
              <a:ext uri="{FF2B5EF4-FFF2-40B4-BE49-F238E27FC236}">
                <a16:creationId xmlns:a16="http://schemas.microsoft.com/office/drawing/2014/main" id="{91684ED7-AD1C-4366-91E2-310EB2E7D41A}"/>
              </a:ext>
            </a:extLst>
          </p:cNvPr>
          <p:cNvSpPr txBox="1"/>
          <p:nvPr/>
        </p:nvSpPr>
        <p:spPr>
          <a:xfrm>
            <a:off x="4411133" y="6256867"/>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Coding for Good 2: Digital Game Design</a:t>
            </a:r>
          </a:p>
        </p:txBody>
      </p:sp>
      <p:sp>
        <p:nvSpPr>
          <p:cNvPr id="20" name="TextBox 19">
            <a:extLst>
              <a:ext uri="{FF2B5EF4-FFF2-40B4-BE49-F238E27FC236}">
                <a16:creationId xmlns:a16="http://schemas.microsoft.com/office/drawing/2014/main" id="{0AA10206-702F-4CCA-9AF6-D62A7076D62E}"/>
              </a:ext>
            </a:extLst>
          </p:cNvPr>
          <p:cNvSpPr txBox="1"/>
          <p:nvPr/>
        </p:nvSpPr>
        <p:spPr>
          <a:xfrm>
            <a:off x="5952065" y="368300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Cybersecurity 3: Investigator</a:t>
            </a:r>
          </a:p>
        </p:txBody>
      </p:sp>
      <p:pic>
        <p:nvPicPr>
          <p:cNvPr id="21" name="Picture 20" descr="A close up of a logo&#10;&#10;Description automatically generated">
            <a:extLst>
              <a:ext uri="{FF2B5EF4-FFF2-40B4-BE49-F238E27FC236}">
                <a16:creationId xmlns:a16="http://schemas.microsoft.com/office/drawing/2014/main" id="{8FB345EC-109E-44AE-A5CE-768C4A3E9E31}"/>
              </a:ext>
            </a:extLst>
          </p:cNvPr>
          <p:cNvPicPr>
            <a:picLocks noChangeAspect="1"/>
          </p:cNvPicPr>
          <p:nvPr/>
        </p:nvPicPr>
        <p:blipFill>
          <a:blip r:embed="rId7"/>
          <a:stretch>
            <a:fillRect/>
          </a:stretch>
        </p:blipFill>
        <p:spPr>
          <a:xfrm>
            <a:off x="1880721" y="3971988"/>
            <a:ext cx="2419350" cy="2409825"/>
          </a:xfrm>
          <a:prstGeom prst="rect">
            <a:avLst/>
          </a:prstGeom>
        </p:spPr>
      </p:pic>
      <p:sp>
        <p:nvSpPr>
          <p:cNvPr id="22" name="TextBox 2">
            <a:extLst>
              <a:ext uri="{FF2B5EF4-FFF2-40B4-BE49-F238E27FC236}">
                <a16:creationId xmlns:a16="http://schemas.microsoft.com/office/drawing/2014/main" id="{A8BBD7A6-9DB2-4A84-AD3A-EB88B0451849}"/>
              </a:ext>
            </a:extLst>
          </p:cNvPr>
          <p:cNvSpPr txBox="1"/>
          <p:nvPr/>
        </p:nvSpPr>
        <p:spPr>
          <a:xfrm>
            <a:off x="1879600" y="6282267"/>
            <a:ext cx="2523067"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Coding for Good 1: Coding Basics</a:t>
            </a:r>
          </a:p>
        </p:txBody>
      </p:sp>
      <p:pic>
        <p:nvPicPr>
          <p:cNvPr id="2" name="Picture 8" descr="A picture containing room&#10;&#10;Description automatically generated">
            <a:extLst>
              <a:ext uri="{FF2B5EF4-FFF2-40B4-BE49-F238E27FC236}">
                <a16:creationId xmlns:a16="http://schemas.microsoft.com/office/drawing/2014/main" id="{B36CD4FA-F63D-4B0E-B62D-74629AFC6583}"/>
              </a:ext>
            </a:extLst>
          </p:cNvPr>
          <p:cNvPicPr>
            <a:picLocks noChangeAspect="1"/>
          </p:cNvPicPr>
          <p:nvPr/>
        </p:nvPicPr>
        <p:blipFill>
          <a:blip r:embed="rId8"/>
          <a:stretch>
            <a:fillRect/>
          </a:stretch>
        </p:blipFill>
        <p:spPr>
          <a:xfrm>
            <a:off x="8940800" y="1244600"/>
            <a:ext cx="2421467" cy="2421467"/>
          </a:xfrm>
          <a:prstGeom prst="rect">
            <a:avLst/>
          </a:prstGeom>
        </p:spPr>
      </p:pic>
      <p:sp>
        <p:nvSpPr>
          <p:cNvPr id="16" name="TextBox 15">
            <a:extLst>
              <a:ext uri="{FF2B5EF4-FFF2-40B4-BE49-F238E27FC236}">
                <a16:creationId xmlns:a16="http://schemas.microsoft.com/office/drawing/2014/main" id="{F45C72C0-6999-469C-BAE9-71BE7D25F86A}"/>
              </a:ext>
            </a:extLst>
          </p:cNvPr>
          <p:cNvSpPr txBox="1"/>
          <p:nvPr/>
        </p:nvSpPr>
        <p:spPr>
          <a:xfrm>
            <a:off x="8830731" y="364913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Space Science Explorer</a:t>
            </a:r>
          </a:p>
        </p:txBody>
      </p:sp>
    </p:spTree>
    <p:extLst>
      <p:ext uri="{BB962C8B-B14F-4D97-AF65-F5344CB8AC3E}">
        <p14:creationId xmlns:p14="http://schemas.microsoft.com/office/powerpoint/2010/main" val="27992478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a logo&#10;&#10;Description automatically generated">
            <a:extLst>
              <a:ext uri="{FF2B5EF4-FFF2-40B4-BE49-F238E27FC236}">
                <a16:creationId xmlns:a16="http://schemas.microsoft.com/office/drawing/2014/main" id="{EA439849-8E48-42B7-9AA0-81DD47C9EBA8}"/>
              </a:ext>
            </a:extLst>
          </p:cNvPr>
          <p:cNvPicPr>
            <a:picLocks noGrp="1" noChangeAspect="1"/>
          </p:cNvPicPr>
          <p:nvPr>
            <p:ph idx="1"/>
          </p:nvPr>
        </p:nvPicPr>
        <p:blipFill>
          <a:blip r:embed="rId2"/>
          <a:stretch>
            <a:fillRect/>
          </a:stretch>
        </p:blipFill>
        <p:spPr>
          <a:xfrm>
            <a:off x="8350341" y="3753801"/>
            <a:ext cx="2381250" cy="2352675"/>
          </a:xfrm>
        </p:spPr>
      </p:pic>
      <p:pic>
        <p:nvPicPr>
          <p:cNvPr id="5" name="Picture 5" descr="A picture containing room&#10;&#10;Description automatically generated">
            <a:extLst>
              <a:ext uri="{FF2B5EF4-FFF2-40B4-BE49-F238E27FC236}">
                <a16:creationId xmlns:a16="http://schemas.microsoft.com/office/drawing/2014/main" id="{C1DBDF58-3D25-4892-AE97-061158EB1F27}"/>
              </a:ext>
            </a:extLst>
          </p:cNvPr>
          <p:cNvPicPr>
            <a:picLocks noChangeAspect="1"/>
          </p:cNvPicPr>
          <p:nvPr/>
        </p:nvPicPr>
        <p:blipFill>
          <a:blip r:embed="rId3"/>
          <a:stretch>
            <a:fillRect/>
          </a:stretch>
        </p:blipFill>
        <p:spPr>
          <a:xfrm>
            <a:off x="835585" y="851523"/>
            <a:ext cx="2512483" cy="2511425"/>
          </a:xfrm>
          <a:prstGeom prst="rect">
            <a:avLst/>
          </a:prstGeom>
        </p:spPr>
      </p:pic>
      <p:pic>
        <p:nvPicPr>
          <p:cNvPr id="6" name="Picture 6" descr="A close up of a logo&#10;&#10;Description automatically generated">
            <a:extLst>
              <a:ext uri="{FF2B5EF4-FFF2-40B4-BE49-F238E27FC236}">
                <a16:creationId xmlns:a16="http://schemas.microsoft.com/office/drawing/2014/main" id="{DE3865CA-30A2-4C65-94FC-D001B1F5C50F}"/>
              </a:ext>
            </a:extLst>
          </p:cNvPr>
          <p:cNvPicPr>
            <a:picLocks noChangeAspect="1"/>
          </p:cNvPicPr>
          <p:nvPr/>
        </p:nvPicPr>
        <p:blipFill>
          <a:blip r:embed="rId4"/>
          <a:stretch>
            <a:fillRect/>
          </a:stretch>
        </p:blipFill>
        <p:spPr>
          <a:xfrm>
            <a:off x="8248339" y="849966"/>
            <a:ext cx="2419350" cy="2409825"/>
          </a:xfrm>
          <a:prstGeom prst="rect">
            <a:avLst/>
          </a:prstGeom>
        </p:spPr>
      </p:pic>
      <p:pic>
        <p:nvPicPr>
          <p:cNvPr id="7" name="Picture 6" descr="A close up of a logo&#10;&#10;Description automatically generated">
            <a:extLst>
              <a:ext uri="{FF2B5EF4-FFF2-40B4-BE49-F238E27FC236}">
                <a16:creationId xmlns:a16="http://schemas.microsoft.com/office/drawing/2014/main" id="{6A58D047-9BE1-400A-9582-C5C205F93263}"/>
              </a:ext>
            </a:extLst>
          </p:cNvPr>
          <p:cNvPicPr>
            <a:picLocks noChangeAspect="1"/>
          </p:cNvPicPr>
          <p:nvPr/>
        </p:nvPicPr>
        <p:blipFill>
          <a:blip r:embed="rId5"/>
          <a:stretch>
            <a:fillRect/>
          </a:stretch>
        </p:blipFill>
        <p:spPr>
          <a:xfrm>
            <a:off x="4461499" y="850216"/>
            <a:ext cx="2504016" cy="2502958"/>
          </a:xfrm>
          <a:prstGeom prst="rect">
            <a:avLst/>
          </a:prstGeom>
        </p:spPr>
      </p:pic>
      <p:sp>
        <p:nvSpPr>
          <p:cNvPr id="8" name="TextBox 2">
            <a:extLst>
              <a:ext uri="{FF2B5EF4-FFF2-40B4-BE49-F238E27FC236}">
                <a16:creationId xmlns:a16="http://schemas.microsoft.com/office/drawing/2014/main" id="{545114F2-6CE9-4196-9659-EB82B59C298C}"/>
              </a:ext>
            </a:extLst>
          </p:cNvPr>
          <p:cNvSpPr txBox="1"/>
          <p:nvPr/>
        </p:nvSpPr>
        <p:spPr>
          <a:xfrm>
            <a:off x="4538132" y="3124201"/>
            <a:ext cx="2421467"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Automotive 2: Engineering</a:t>
            </a:r>
          </a:p>
        </p:txBody>
      </p:sp>
      <p:pic>
        <p:nvPicPr>
          <p:cNvPr id="9" name="Picture 8" descr="A close up of a logo&#10;&#10;Description automatically generated">
            <a:extLst>
              <a:ext uri="{FF2B5EF4-FFF2-40B4-BE49-F238E27FC236}">
                <a16:creationId xmlns:a16="http://schemas.microsoft.com/office/drawing/2014/main" id="{054E5CD6-DC59-4A3E-8807-20ADDF233EAC}"/>
              </a:ext>
            </a:extLst>
          </p:cNvPr>
          <p:cNvPicPr>
            <a:picLocks noGrp="1" noChangeAspect="1"/>
          </p:cNvPicPr>
          <p:nvPr/>
        </p:nvPicPr>
        <p:blipFill>
          <a:blip r:embed="rId6"/>
          <a:stretch>
            <a:fillRect/>
          </a:stretch>
        </p:blipFill>
        <p:spPr>
          <a:xfrm>
            <a:off x="907447" y="3505836"/>
            <a:ext cx="2419350" cy="2419350"/>
          </a:xfrm>
          <a:prstGeom prst="rect">
            <a:avLst/>
          </a:prstGeom>
        </p:spPr>
      </p:pic>
      <p:sp>
        <p:nvSpPr>
          <p:cNvPr id="10" name="TextBox 2">
            <a:extLst>
              <a:ext uri="{FF2B5EF4-FFF2-40B4-BE49-F238E27FC236}">
                <a16:creationId xmlns:a16="http://schemas.microsoft.com/office/drawing/2014/main" id="{497F4676-9DCB-4F50-AED3-560795B5C65D}"/>
              </a:ext>
            </a:extLst>
          </p:cNvPr>
          <p:cNvSpPr txBox="1"/>
          <p:nvPr/>
        </p:nvSpPr>
        <p:spPr>
          <a:xfrm>
            <a:off x="742889" y="5956179"/>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Mechanical Engineering: Model Car</a:t>
            </a:r>
          </a:p>
        </p:txBody>
      </p:sp>
      <p:sp>
        <p:nvSpPr>
          <p:cNvPr id="11" name="TextBox 2">
            <a:extLst>
              <a:ext uri="{FF2B5EF4-FFF2-40B4-BE49-F238E27FC236}">
                <a16:creationId xmlns:a16="http://schemas.microsoft.com/office/drawing/2014/main" id="{980CF52E-AE78-4F50-BF48-D2CC13C98997}"/>
              </a:ext>
            </a:extLst>
          </p:cNvPr>
          <p:cNvSpPr txBox="1"/>
          <p:nvPr/>
        </p:nvSpPr>
        <p:spPr>
          <a:xfrm>
            <a:off x="770465" y="3217332"/>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Automotive 1: Design</a:t>
            </a:r>
          </a:p>
        </p:txBody>
      </p:sp>
      <p:sp>
        <p:nvSpPr>
          <p:cNvPr id="12" name="TextBox 2">
            <a:extLst>
              <a:ext uri="{FF2B5EF4-FFF2-40B4-BE49-F238E27FC236}">
                <a16:creationId xmlns:a16="http://schemas.microsoft.com/office/drawing/2014/main" id="{423D38FC-60F8-4C1C-BDCE-5124279433AB}"/>
              </a:ext>
            </a:extLst>
          </p:cNvPr>
          <p:cNvSpPr txBox="1"/>
          <p:nvPr/>
        </p:nvSpPr>
        <p:spPr>
          <a:xfrm>
            <a:off x="8127998" y="3031066"/>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Automotive 3: Manufacturing</a:t>
            </a:r>
          </a:p>
        </p:txBody>
      </p:sp>
      <p:sp>
        <p:nvSpPr>
          <p:cNvPr id="13" name="TextBox 2">
            <a:extLst>
              <a:ext uri="{FF2B5EF4-FFF2-40B4-BE49-F238E27FC236}">
                <a16:creationId xmlns:a16="http://schemas.microsoft.com/office/drawing/2014/main" id="{578791BC-5629-47B2-978D-6DDB1A979C88}"/>
              </a:ext>
            </a:extLst>
          </p:cNvPr>
          <p:cNvSpPr txBox="1"/>
          <p:nvPr/>
        </p:nvSpPr>
        <p:spPr>
          <a:xfrm>
            <a:off x="8169365" y="6020527"/>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Mechanical Engineering: Board Game</a:t>
            </a:r>
          </a:p>
        </p:txBody>
      </p:sp>
      <p:sp>
        <p:nvSpPr>
          <p:cNvPr id="3" name="Title 1">
            <a:extLst>
              <a:ext uri="{FF2B5EF4-FFF2-40B4-BE49-F238E27FC236}">
                <a16:creationId xmlns:a16="http://schemas.microsoft.com/office/drawing/2014/main" id="{A9B3FD3A-E4D6-443D-BA3A-78E9E9BB4126}"/>
              </a:ext>
            </a:extLst>
          </p:cNvPr>
          <p:cNvSpPr>
            <a:spLocks noGrp="1"/>
          </p:cNvSpPr>
          <p:nvPr>
            <p:ph type="title"/>
          </p:nvPr>
        </p:nvSpPr>
        <p:spPr>
          <a:xfrm>
            <a:off x="2849396" y="0"/>
            <a:ext cx="5774267" cy="1342496"/>
          </a:xfrm>
        </p:spPr>
        <p:txBody>
          <a:bodyPr/>
          <a:lstStyle/>
          <a:p>
            <a:r>
              <a:rPr lang="en-US" dirty="0"/>
              <a:t>Daisy Badge Clipart</a:t>
            </a:r>
          </a:p>
        </p:txBody>
      </p:sp>
      <p:pic>
        <p:nvPicPr>
          <p:cNvPr id="2" name="Picture 13" descr="Logo&#10;&#10;Description automatically generated">
            <a:extLst>
              <a:ext uri="{FF2B5EF4-FFF2-40B4-BE49-F238E27FC236}">
                <a16:creationId xmlns:a16="http://schemas.microsoft.com/office/drawing/2014/main" id="{590887DA-7060-4C3E-8577-5F9A78070926}"/>
              </a:ext>
            </a:extLst>
          </p:cNvPr>
          <p:cNvPicPr>
            <a:picLocks noChangeAspect="1"/>
          </p:cNvPicPr>
          <p:nvPr/>
        </p:nvPicPr>
        <p:blipFill>
          <a:blip r:embed="rId7"/>
          <a:stretch>
            <a:fillRect/>
          </a:stretch>
        </p:blipFill>
        <p:spPr>
          <a:xfrm>
            <a:off x="4505476" y="3666309"/>
            <a:ext cx="2387600" cy="2421467"/>
          </a:xfrm>
          <a:prstGeom prst="rect">
            <a:avLst/>
          </a:prstGeom>
        </p:spPr>
      </p:pic>
      <p:sp>
        <p:nvSpPr>
          <p:cNvPr id="14" name="TextBox 2">
            <a:extLst>
              <a:ext uri="{FF2B5EF4-FFF2-40B4-BE49-F238E27FC236}">
                <a16:creationId xmlns:a16="http://schemas.microsoft.com/office/drawing/2014/main" id="{BB8ED6B7-5DC7-4673-A2AD-99267C04701E}"/>
              </a:ext>
            </a:extLst>
          </p:cNvPr>
          <p:cNvSpPr txBox="1"/>
          <p:nvPr/>
        </p:nvSpPr>
        <p:spPr>
          <a:xfrm>
            <a:off x="4507168" y="6015930"/>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Mechanical Engineering: Roller Coaster</a:t>
            </a:r>
          </a:p>
        </p:txBody>
      </p:sp>
      <p:sp>
        <p:nvSpPr>
          <p:cNvPr id="15" name="TextBox 14">
            <a:extLst>
              <a:ext uri="{FF2B5EF4-FFF2-40B4-BE49-F238E27FC236}">
                <a16:creationId xmlns:a16="http://schemas.microsoft.com/office/drawing/2014/main" id="{FE1AAFBD-3B64-4438-A040-07C2AB7023ED}"/>
              </a:ext>
            </a:extLst>
          </p:cNvPr>
          <p:cNvSpPr txBox="1"/>
          <p:nvPr/>
        </p:nvSpPr>
        <p:spPr>
          <a:xfrm>
            <a:off x="7862873" y="743615"/>
            <a:ext cx="4902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accent2"/>
                </a:solidFill>
              </a:rPr>
              <a:t>*Not pictured: Robotics badges (1, 2, 3)</a:t>
            </a:r>
          </a:p>
        </p:txBody>
      </p:sp>
    </p:spTree>
    <p:extLst>
      <p:ext uri="{BB962C8B-B14F-4D97-AF65-F5344CB8AC3E}">
        <p14:creationId xmlns:p14="http://schemas.microsoft.com/office/powerpoint/2010/main" val="7695194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a toy&#10;&#10;Description automatically generated">
            <a:extLst>
              <a:ext uri="{FF2B5EF4-FFF2-40B4-BE49-F238E27FC236}">
                <a16:creationId xmlns:a16="http://schemas.microsoft.com/office/drawing/2014/main" id="{556EECB9-27B0-46DB-9D13-B2034E7167AB}"/>
              </a:ext>
            </a:extLst>
          </p:cNvPr>
          <p:cNvPicPr>
            <a:picLocks noGrp="1" noChangeAspect="1"/>
          </p:cNvPicPr>
          <p:nvPr>
            <p:ph idx="1"/>
          </p:nvPr>
        </p:nvPicPr>
        <p:blipFill rotWithShape="1">
          <a:blip r:embed="rId2"/>
          <a:srcRect l="546" t="15118" r="911" b="7468"/>
          <a:stretch/>
        </p:blipFill>
        <p:spPr>
          <a:xfrm>
            <a:off x="3571081" y="1936750"/>
            <a:ext cx="4287936" cy="3368528"/>
          </a:xfrm>
        </p:spPr>
      </p:pic>
      <p:pic>
        <p:nvPicPr>
          <p:cNvPr id="5" name="Picture 5" descr="A picture containing drawing&#10;&#10;Description automatically generated">
            <a:extLst>
              <a:ext uri="{FF2B5EF4-FFF2-40B4-BE49-F238E27FC236}">
                <a16:creationId xmlns:a16="http://schemas.microsoft.com/office/drawing/2014/main" id="{66CE40B1-BD3C-4922-849C-1DB359EAD6CB}"/>
              </a:ext>
            </a:extLst>
          </p:cNvPr>
          <p:cNvPicPr>
            <a:picLocks noChangeAspect="1"/>
          </p:cNvPicPr>
          <p:nvPr/>
        </p:nvPicPr>
        <p:blipFill>
          <a:blip r:embed="rId3"/>
          <a:stretch>
            <a:fillRect/>
          </a:stretch>
        </p:blipFill>
        <p:spPr>
          <a:xfrm>
            <a:off x="9064745" y="887413"/>
            <a:ext cx="1666635" cy="4114800"/>
          </a:xfrm>
          <a:prstGeom prst="rect">
            <a:avLst/>
          </a:prstGeom>
        </p:spPr>
      </p:pic>
      <p:pic>
        <p:nvPicPr>
          <p:cNvPr id="6" name="Picture 6" descr="A close up of a toy&#10;&#10;Description automatically generated">
            <a:extLst>
              <a:ext uri="{FF2B5EF4-FFF2-40B4-BE49-F238E27FC236}">
                <a16:creationId xmlns:a16="http://schemas.microsoft.com/office/drawing/2014/main" id="{C1F36B88-99E5-4F28-B83B-AEE98DA31B71}"/>
              </a:ext>
            </a:extLst>
          </p:cNvPr>
          <p:cNvPicPr>
            <a:picLocks noChangeAspect="1"/>
          </p:cNvPicPr>
          <p:nvPr/>
        </p:nvPicPr>
        <p:blipFill>
          <a:blip r:embed="rId4"/>
          <a:stretch>
            <a:fillRect/>
          </a:stretch>
        </p:blipFill>
        <p:spPr>
          <a:xfrm>
            <a:off x="496885" y="1093788"/>
            <a:ext cx="2117731" cy="4114800"/>
          </a:xfrm>
          <a:prstGeom prst="rect">
            <a:avLst/>
          </a:prstGeom>
        </p:spPr>
      </p:pic>
      <p:sp>
        <p:nvSpPr>
          <p:cNvPr id="2" name="TextBox 1">
            <a:extLst>
              <a:ext uri="{FF2B5EF4-FFF2-40B4-BE49-F238E27FC236}">
                <a16:creationId xmlns:a16="http://schemas.microsoft.com/office/drawing/2014/main" id="{F3B37FF2-CBC6-4927-B9E4-D0CFBFC4AFE6}"/>
              </a:ext>
            </a:extLst>
          </p:cNvPr>
          <p:cNvSpPr txBox="1"/>
          <p:nvPr/>
        </p:nvSpPr>
        <p:spPr>
          <a:xfrm>
            <a:off x="3847381" y="526211"/>
            <a:ext cx="442535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t>Girl Scout Clipart</a:t>
            </a:r>
          </a:p>
        </p:txBody>
      </p:sp>
    </p:spTree>
    <p:extLst>
      <p:ext uri="{BB962C8B-B14F-4D97-AF65-F5344CB8AC3E}">
        <p14:creationId xmlns:p14="http://schemas.microsoft.com/office/powerpoint/2010/main" val="13695643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iasy Blue Power Point Theme">
  <a:themeElements>
    <a:clrScheme name="Diasy blue color theme">
      <a:dk1>
        <a:srgbClr val="00B0F0"/>
      </a:dk1>
      <a:lt1>
        <a:sysClr val="window" lastClr="FFFFFF"/>
      </a:lt1>
      <a:dk2>
        <a:srgbClr val="00B0F0"/>
      </a:dk2>
      <a:lt2>
        <a:srgbClr val="FFFFFF"/>
      </a:lt2>
      <a:accent1>
        <a:srgbClr val="7030A0"/>
      </a:accent1>
      <a:accent2>
        <a:srgbClr val="00B050"/>
      </a:accent2>
      <a:accent3>
        <a:srgbClr val="993300"/>
      </a:accent3>
      <a:accent4>
        <a:srgbClr val="FFFF00"/>
      </a:accent4>
      <a:accent5>
        <a:srgbClr val="FFC000"/>
      </a:accent5>
      <a:accent6>
        <a:srgbClr val="FF00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asy Blue Power Point Theme" id="{07FC6FC8-D960-4127-B98F-C6860D50C578}" vid="{C918C331-FA9C-4FA1-967B-B4811BA0FEB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MS Document" ma:contentTypeID="0x010100F457D8881EDCE1418651FE9C5F05802900FA10658D9BFFA24E9420D71D2F7795C6" ma:contentTypeVersion="18" ma:contentTypeDescription="Create a new document." ma:contentTypeScope="" ma:versionID="a33f0f5ae3b7b6227f763c80955ccc3b">
  <xsd:schema xmlns:xsd="http://www.w3.org/2001/XMLSchema" xmlns:xs="http://www.w3.org/2001/XMLSchema" xmlns:p="http://schemas.microsoft.com/office/2006/metadata/properties" xmlns:ns1="a9281439-b155-4aa9-a301-2170b5e237e0" xmlns:ns2="http://schemas.microsoft.com/sharepoint/v3" xmlns:ns3="3201f82f-0853-4f53-8633-729891aab370" targetNamespace="http://schemas.microsoft.com/office/2006/metadata/properties" ma:root="true" ma:fieldsID="82b3da356e0e0e794456acfc1a3166bc" ns1:_="" ns2:_="" ns3:_="">
    <xsd:import namespace="a9281439-b155-4aa9-a301-2170b5e237e0"/>
    <xsd:import namespace="http://schemas.microsoft.com/sharepoint/v3"/>
    <xsd:import namespace="3201f82f-0853-4f53-8633-729891aab370"/>
    <xsd:element name="properties">
      <xsd:complexType>
        <xsd:sequence>
          <xsd:element name="documentManagement">
            <xsd:complexType>
              <xsd:all>
                <xsd:element ref="ns1:ClientName" minOccurs="0"/>
                <xsd:element ref="ns1:ClientCode" minOccurs="0"/>
                <xsd:element ref="ns1:MatterName" minOccurs="0"/>
                <xsd:element ref="ns1:MatterCode" minOccurs="0"/>
                <xsd:element ref="ns2:Comments" minOccurs="0"/>
                <xsd:element ref="ns1:_dlc_DocId" minOccurs="0"/>
                <xsd:element ref="ns1:_dlc_DocIdUrl" minOccurs="0"/>
                <xsd:element ref="ns1:_dlc_DocIdPersistId" minOccurs="0"/>
                <xsd:element ref="ns1:iaad7b24a47545d9adf979a972f30099" minOccurs="0"/>
                <xsd:element ref="ns1:TaxCatchAll" minOccurs="0"/>
                <xsd:element ref="ns1:TaxCatchAllLabel" minOccurs="0"/>
                <xsd:element ref="ns1:o931588d9a714884817f860664ba372b" minOccurs="0"/>
                <xsd:element ref="ns1:jcf2b20b7bcf46698f4a812f10da049e" minOccurs="0"/>
                <xsd:element ref="ns3:MediaServiceMetadata" minOccurs="0"/>
                <xsd:element ref="ns3:MediaServiceFastMetadata" minOccurs="0"/>
                <xsd:element ref="ns1:SharedWithUsers" minOccurs="0"/>
                <xsd:element ref="ns1:SharedWithDetails" minOccurs="0"/>
                <xsd:element ref="ns3:MediaServiceAutoTags"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281439-b155-4aa9-a301-2170b5e237e0" elementFormDefault="qualified">
    <xsd:import namespace="http://schemas.microsoft.com/office/2006/documentManagement/types"/>
    <xsd:import namespace="http://schemas.microsoft.com/office/infopath/2007/PartnerControls"/>
    <xsd:element name="ClientName" ma:index="0" nillable="true" ma:displayName="Department Team" ma:default="Membership Experience" ma:internalName="ClientName" ma:readOnly="false">
      <xsd:simpleType>
        <xsd:restriction base="dms:Text"/>
      </xsd:simpleType>
    </xsd:element>
    <xsd:element name="ClientCode" ma:index="1" nillable="true" ma:displayName="Department ID" ma:default="MEM" ma:internalName="ClientCode" ma:readOnly="false">
      <xsd:simpleType>
        <xsd:restriction base="dms:Text"/>
      </xsd:simpleType>
    </xsd:element>
    <xsd:element name="MatterName" ma:index="2" nillable="true" ma:displayName="ProjectName" ma:default="Virtual Troop Support" ma:internalName="MatterName" ma:readOnly="false">
      <xsd:simpleType>
        <xsd:restriction base="dms:Text"/>
      </xsd:simpleType>
    </xsd:element>
    <xsd:element name="MatterCode" ma:index="3" nillable="true" ma:displayName="ProjectID" ma:default="2020-0115" ma:internalName="MatterCode" ma:readOnly="false">
      <xsd:simpleType>
        <xsd:restriction base="dms:Text"/>
      </xsd:simpleType>
    </xsd:element>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iaad7b24a47545d9adf979a972f30099" ma:index="15" nillable="true" ma:taxonomy="true" ma:internalName="iaad7b24a47545d9adf979a972f30099" ma:taxonomyFieldName="DocumentType" ma:displayName="DocumentType" ma:readOnly="false" ma:fieldId="{2aad7b24-a475-45d9-adf9-79a972f30099}" ma:sspId="279e521b-7aa3-4262-9a55-5b2164d240f4" ma:termSetId="3951ad0f-7cc7-4f52-b9bd-227fa0b85495" ma:anchorId="00000000-0000-0000-0000-000000000000" ma:open="false" ma:isKeyword="false">
      <xsd:complexType>
        <xsd:sequence>
          <xsd:element ref="pc:Terms" minOccurs="0" maxOccurs="1"/>
        </xsd:sequence>
      </xsd:complexType>
    </xsd:element>
    <xsd:element name="TaxCatchAll" ma:index="16" nillable="true" ma:displayName="Taxonomy Catch All Column" ma:hidden="true" ma:list="{ed1e7474-d059-468a-8b9a-13bb16cf658d}" ma:internalName="TaxCatchAll" ma:showField="CatchAllData" ma:web="a9281439-b155-4aa9-a301-2170b5e237e0">
      <xsd:complexType>
        <xsd:complexContent>
          <xsd:extension base="dms:MultiChoiceLookup">
            <xsd:sequence>
              <xsd:element name="Value" type="dms:Lookup" maxOccurs="unbounded" minOccurs="0" nillable="true"/>
            </xsd:sequence>
          </xsd:extension>
        </xsd:complexContent>
      </xsd:complexType>
    </xsd:element>
    <xsd:element name="TaxCatchAllLabel" ma:index="17" nillable="true" ma:displayName="Taxonomy Catch All Column1" ma:hidden="true" ma:list="{ed1e7474-d059-468a-8b9a-13bb16cf658d}" ma:internalName="TaxCatchAllLabel" ma:readOnly="true" ma:showField="CatchAllDataLabel" ma:web="a9281439-b155-4aa9-a301-2170b5e237e0">
      <xsd:complexType>
        <xsd:complexContent>
          <xsd:extension base="dms:MultiChoiceLookup">
            <xsd:sequence>
              <xsd:element name="Value" type="dms:Lookup" maxOccurs="unbounded" minOccurs="0" nillable="true"/>
            </xsd:sequence>
          </xsd:extension>
        </xsd:complexContent>
      </xsd:complexType>
    </xsd:element>
    <xsd:element name="o931588d9a714884817f860664ba372b" ma:index="19" nillable="true" ma:taxonomy="true" ma:internalName="o931588d9a714884817f860664ba372b" ma:taxonomyFieldName="GS_x0020_Location" ma:displayName="GS Location" ma:readOnly="false" ma:fieldId="{8931588d-9a71-4884-817f-860664ba372b}" ma:sspId="279e521b-7aa3-4262-9a55-5b2164d240f4" ma:termSetId="7d6d7e9e-d097-4779-bbf4-638f5321b84d" ma:anchorId="00000000-0000-0000-0000-000000000000" ma:open="false" ma:isKeyword="false">
      <xsd:complexType>
        <xsd:sequence>
          <xsd:element ref="pc:Terms" minOccurs="0" maxOccurs="1"/>
        </xsd:sequence>
      </xsd:complexType>
    </xsd:element>
    <xsd:element name="jcf2b20b7bcf46698f4a812f10da049e" ma:index="21" nillable="true" ma:taxonomy="true" ma:internalName="jcf2b20b7bcf46698f4a812f10da049e" ma:taxonomyFieldName="Year" ma:displayName="Year" ma:readOnly="false" ma:fieldId="{3cf2b20b-7bcf-4669-8f4a-812f10da049e}" ma:sspId="279e521b-7aa3-4262-9a55-5b2164d240f4" ma:termSetId="ad211a13-1d17-4502-a35d-5f8f0bd45f31" ma:anchorId="00000000-0000-0000-0000-000000000000" ma:open="false" ma:isKeyword="false">
      <xsd:complexType>
        <xsd:sequence>
          <xsd:element ref="pc:Terms" minOccurs="0" maxOccurs="1"/>
        </xsd:sequence>
      </xsd:complexType>
    </xsd:element>
    <xsd:element name="SharedWithUsers" ma:index="2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omments" ma:index="7" nillable="true" ma:displayName="Comments" ma:internalName="Comments"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201f82f-0853-4f53-8633-729891aab370" elementFormDefault="qualified">
    <xsd:import namespace="http://schemas.microsoft.com/office/2006/documentManagement/types"/>
    <xsd:import namespace="http://schemas.microsoft.com/office/infopath/2007/PartnerControls"/>
    <xsd:element name="MediaServiceMetadata" ma:index="24" nillable="true" ma:displayName="MediaServiceMetadata" ma:hidden="true" ma:internalName="MediaServiceMetadata" ma:readOnly="true">
      <xsd:simpleType>
        <xsd:restriction base="dms:Note"/>
      </xsd:simpleType>
    </xsd:element>
    <xsd:element name="MediaServiceFastMetadata" ma:index="25" nillable="true" ma:displayName="MediaServiceFastMetadata" ma:hidden="true" ma:internalName="MediaServiceFastMetadata" ma:readOnly="true">
      <xsd:simpleType>
        <xsd:restriction base="dms:Note"/>
      </xsd:simpleType>
    </xsd:element>
    <xsd:element name="MediaServiceAutoTags" ma:index="28" nillable="true" ma:displayName="Tags" ma:internalName="MediaServiceAutoTags" ma:readOnly="true">
      <xsd:simpleType>
        <xsd:restriction base="dms:Text"/>
      </xsd:simpleType>
    </xsd:element>
    <xsd:element name="MediaServiceGenerationTime" ma:index="29" nillable="true" ma:displayName="MediaServiceGenerationTime" ma:hidden="true" ma:internalName="MediaServiceGenerationTime" ma:readOnly="true">
      <xsd:simpleType>
        <xsd:restriction base="dms:Text"/>
      </xsd:simpleType>
    </xsd:element>
    <xsd:element name="MediaServiceEventHashCode" ma:index="30" nillable="true" ma:displayName="MediaServiceEventHashCode" ma:hidden="true" ma:internalName="MediaServiceEventHashCode" ma:readOnly="true">
      <xsd:simpleType>
        <xsd:restriction base="dms:Text"/>
      </xsd:simpleType>
    </xsd:element>
    <xsd:element name="MediaServiceDateTaken" ma:index="31"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8"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ClientCode xmlns="a9281439-b155-4aa9-a301-2170b5e237e0">MEM</ClientCode>
    <MatterName xmlns="a9281439-b155-4aa9-a301-2170b5e237e0">Virtual Troop Support</MatterName>
    <jcf2b20b7bcf46698f4a812f10da049e xmlns="a9281439-b155-4aa9-a301-2170b5e237e0">
      <Terms xmlns="http://schemas.microsoft.com/office/infopath/2007/PartnerControls"/>
    </jcf2b20b7bcf46698f4a812f10da049e>
    <ClientName xmlns="a9281439-b155-4aa9-a301-2170b5e237e0">Membership Experience</ClientName>
    <iaad7b24a47545d9adf979a972f30099 xmlns="a9281439-b155-4aa9-a301-2170b5e237e0">
      <Terms xmlns="http://schemas.microsoft.com/office/infopath/2007/PartnerControls"/>
    </iaad7b24a47545d9adf979a972f30099>
    <TaxCatchAll xmlns="a9281439-b155-4aa9-a301-2170b5e237e0"/>
    <MatterCode xmlns="a9281439-b155-4aa9-a301-2170b5e237e0">2020-0115</MatterCode>
    <o931588d9a714884817f860664ba372b xmlns="a9281439-b155-4aa9-a301-2170b5e237e0">
      <Terms xmlns="http://schemas.microsoft.com/office/infopath/2007/PartnerControls"/>
    </o931588d9a714884817f860664ba372b>
    <Comments xmlns="http://schemas.microsoft.com/sharepoint/v3" xsi:nil="true"/>
  </documentManagement>
</p:properties>
</file>

<file path=customXml/itemProps1.xml><?xml version="1.0" encoding="utf-8"?>
<ds:datastoreItem xmlns:ds="http://schemas.openxmlformats.org/officeDocument/2006/customXml" ds:itemID="{54F3AECE-35C3-41EE-815C-3E7E9A71AF62}">
  <ds:schemaRefs>
    <ds:schemaRef ds:uri="http://schemas.microsoft.com/sharepoint/events"/>
  </ds:schemaRefs>
</ds:datastoreItem>
</file>

<file path=customXml/itemProps2.xml><?xml version="1.0" encoding="utf-8"?>
<ds:datastoreItem xmlns:ds="http://schemas.openxmlformats.org/officeDocument/2006/customXml" ds:itemID="{FC16EFF6-0882-431F-A126-C1071E1FA5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281439-b155-4aa9-a301-2170b5e237e0"/>
    <ds:schemaRef ds:uri="http://schemas.microsoft.com/sharepoint/v3"/>
    <ds:schemaRef ds:uri="3201f82f-0853-4f53-8633-729891aab3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77AAC7-257D-4994-B2E9-C826CC3D548C}">
  <ds:schemaRefs>
    <ds:schemaRef ds:uri="http://schemas.microsoft.com/sharepoint/v3/contenttype/forms"/>
  </ds:schemaRefs>
</ds:datastoreItem>
</file>

<file path=customXml/itemProps4.xml><?xml version="1.0" encoding="utf-8"?>
<ds:datastoreItem xmlns:ds="http://schemas.openxmlformats.org/officeDocument/2006/customXml" ds:itemID="{C197C2F6-2FEA-4447-9E21-A4622676AEE8}">
  <ds:schemaRefs>
    <ds:schemaRef ds:uri="http://schemas.openxmlformats.org/package/2006/metadata/core-properties"/>
    <ds:schemaRef ds:uri="http://schemas.microsoft.com/sharepoint/v3"/>
    <ds:schemaRef ds:uri="3201f82f-0853-4f53-8633-729891aab370"/>
    <ds:schemaRef ds:uri="http://schemas.microsoft.com/office/2006/metadata/properties"/>
    <ds:schemaRef ds:uri="http://schemas.microsoft.com/office/infopath/2007/PartnerControls"/>
    <ds:schemaRef ds:uri="http://purl.org/dc/elements/1.1/"/>
    <ds:schemaRef ds:uri="http://schemas.microsoft.com/office/2006/documentManagement/types"/>
    <ds:schemaRef ds:uri="a9281439-b155-4aa9-a301-2170b5e237e0"/>
    <ds:schemaRef ds:uri="http://www.w3.org/XML/1998/namespace"/>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1009</TotalTime>
  <Words>10941</Words>
  <Application>Microsoft Office PowerPoint</Application>
  <PresentationFormat>Widescreen</PresentationFormat>
  <Paragraphs>1063</Paragraphs>
  <Slides>100</Slides>
  <Notes>79</Notes>
  <HiddenSlides>2</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100</vt:i4>
      </vt:variant>
    </vt:vector>
  </HeadingPairs>
  <TitlesOfParts>
    <vt:vector size="113" baseType="lpstr">
      <vt:lpstr>Arial</vt:lpstr>
      <vt:lpstr>Arial Rounded MT Bold</vt:lpstr>
      <vt:lpstr>Arial,Sans-Serif</vt:lpstr>
      <vt:lpstr>Calibri</vt:lpstr>
      <vt:lpstr>Calibri Light</vt:lpstr>
      <vt:lpstr>Courier New</vt:lpstr>
      <vt:lpstr>Trefoil Sans Black</vt:lpstr>
      <vt:lpstr>Trefoil Sans Medium</vt:lpstr>
      <vt:lpstr>Trefoil Sans Web</vt:lpstr>
      <vt:lpstr>Diasy Blue Power Point Theme</vt:lpstr>
      <vt:lpstr>Custom Design</vt:lpstr>
      <vt:lpstr>Office Theme</vt:lpstr>
      <vt:lpstr>Office Theme</vt:lpstr>
      <vt:lpstr>GSNorCal Daisy Virtual Meeting Resource Packet</vt:lpstr>
      <vt:lpstr>1. Virtual Troop Meeting FAQ, VTK, Zoom and other virtual resources   2. Girl Scout Traditions  3. Ice breakers  4. Virtual Activities  5. Scavenger Hunt  5. Girl Scout Songs  6. Letters to Daisies  7. Virtual Meeting templates and images </vt:lpstr>
      <vt:lpstr> Virtual Troop Meeting FAQ, VTK, Zoom and other virtual resources </vt:lpstr>
      <vt:lpstr>- General Virtual Troop Meeting Resources   -  General Daisy Resources  -  Friendly and Helpful Petal Resources </vt:lpstr>
      <vt:lpstr>Zoom and VTK Tips</vt:lpstr>
      <vt:lpstr> Girl Scout Traditions </vt:lpstr>
      <vt:lpstr>Kaper Chart</vt:lpstr>
      <vt:lpstr>Rededication Scavenger Hunt!!  </vt:lpstr>
      <vt:lpstr>Girl Scout Handshake</vt:lpstr>
      <vt:lpstr>Do you know the Girl Scout slogan?</vt:lpstr>
      <vt:lpstr>Do you know the Girl Scout Motto?</vt:lpstr>
      <vt:lpstr>Juliette Gordon Low's Birthday Party</vt:lpstr>
      <vt:lpstr>Girl Scout Traditions: SWAPS</vt:lpstr>
      <vt:lpstr> Ice breakers </vt:lpstr>
      <vt:lpstr> Ice Breaker: The Wind Blows </vt:lpstr>
      <vt:lpstr> Ice Breaker  </vt:lpstr>
      <vt:lpstr>Ice Breaker </vt:lpstr>
      <vt:lpstr>Ice Breaker </vt:lpstr>
      <vt:lpstr>Ice Breaker </vt:lpstr>
      <vt:lpstr>Ice Breaker </vt:lpstr>
      <vt:lpstr>Ice Breaker </vt:lpstr>
      <vt:lpstr>Ice Breaker </vt:lpstr>
      <vt:lpstr>Ice Breaker </vt:lpstr>
      <vt:lpstr>Ice Breaker </vt:lpstr>
      <vt:lpstr>Ice Breaker </vt:lpstr>
      <vt:lpstr>Ice Breaker </vt:lpstr>
      <vt:lpstr>Ice Breaker </vt:lpstr>
      <vt:lpstr>Ice Breaker </vt:lpstr>
      <vt:lpstr>Ice Breaker </vt:lpstr>
      <vt:lpstr>Icebreaker – The wind blows</vt:lpstr>
      <vt:lpstr> Ice Breaker </vt:lpstr>
      <vt:lpstr>Ice Breaker </vt:lpstr>
      <vt:lpstr>Ice Breaker </vt:lpstr>
      <vt:lpstr> Virtual Activities </vt:lpstr>
      <vt:lpstr>Virtual Activity </vt:lpstr>
      <vt:lpstr>Virtual Activity </vt:lpstr>
      <vt:lpstr>Virtual Activity </vt:lpstr>
      <vt:lpstr>Virtual Activity </vt:lpstr>
      <vt:lpstr>Virtual Activity</vt:lpstr>
      <vt:lpstr>KITCHEN SCIENCE</vt:lpstr>
      <vt:lpstr>PowerPoint Presentation</vt:lpstr>
      <vt:lpstr>What you will need:</vt:lpstr>
      <vt:lpstr>Step 1: Pour milk into bowl  Step 2: Choose three colors  Step 3: Squeeze 4 to 6 drops of each color, kind of close together, into the milk </vt:lpstr>
      <vt:lpstr>PowerPoint Presentation</vt:lpstr>
      <vt:lpstr>PowerPoint Presentation</vt:lpstr>
      <vt:lpstr>Virtual Activity: Leaf Man</vt:lpstr>
      <vt:lpstr>Virtual Activity: Make Sit-upons</vt:lpstr>
      <vt:lpstr>PowerPoint Presentation</vt:lpstr>
      <vt:lpstr>Virtual Activity </vt:lpstr>
      <vt:lpstr>Virtual Activity </vt:lpstr>
      <vt:lpstr>Virtual Activity </vt:lpstr>
      <vt:lpstr>Virtual Activity </vt:lpstr>
      <vt:lpstr>Virtual Activity </vt:lpstr>
      <vt:lpstr>Virtual Activity </vt:lpstr>
      <vt:lpstr> Scavenger Hunt </vt:lpstr>
      <vt:lpstr>Scavenger Hunt!</vt:lpstr>
      <vt:lpstr>Time for a Scavenger Hunt!</vt:lpstr>
      <vt:lpstr>Time for a Scavenger Hunt!</vt:lpstr>
      <vt:lpstr>Time for a Scavenger Hunt!</vt:lpstr>
      <vt:lpstr>Time for a Scavenger Hunt!</vt:lpstr>
      <vt:lpstr>Time for a Scavenger Hunt!</vt:lpstr>
      <vt:lpstr> Girl Scout Songs </vt:lpstr>
      <vt:lpstr>Closing Song</vt:lpstr>
      <vt:lpstr>Closing Song</vt:lpstr>
      <vt:lpstr>Super California Surfer</vt:lpstr>
      <vt:lpstr>Princess Pat</vt:lpstr>
      <vt:lpstr>The Moose Song</vt:lpstr>
      <vt:lpstr>Kookaburra</vt:lpstr>
      <vt:lpstr>The Little Green Frog</vt:lpstr>
      <vt:lpstr>Boom Chika Boom</vt:lpstr>
      <vt:lpstr>Way Up in the Sky</vt:lpstr>
      <vt:lpstr>PowerPoint Presentation</vt:lpstr>
      <vt:lpstr>Closing Song</vt:lpstr>
      <vt:lpstr> Letters to Daisies </vt:lpstr>
      <vt:lpstr>Dear Daisies...</vt:lpstr>
      <vt:lpstr>Dear Daisies...</vt:lpstr>
      <vt:lpstr>Dear Daisies...</vt:lpstr>
      <vt:lpstr>Dear Daisies...</vt:lpstr>
      <vt:lpstr> Virtual Meeting Templates and Images </vt:lpstr>
      <vt:lpstr>Daisy Meeting  Theme or Badge Title  Meeting __</vt:lpstr>
      <vt:lpstr> Ice Breaker </vt:lpstr>
      <vt:lpstr>Daisy Zoom Meeting Tips</vt:lpstr>
      <vt:lpstr>Meeting Rules</vt:lpstr>
      <vt:lpstr>Kaper Chart</vt:lpstr>
      <vt:lpstr>PowerPoint Presentation</vt:lpstr>
      <vt:lpstr>PowerPoint Presentation</vt:lpstr>
      <vt:lpstr>PowerPoint Presentation</vt:lpstr>
      <vt:lpstr>Time for a Scavenger Hunt!</vt:lpstr>
      <vt:lpstr>Main Badge Activity</vt:lpstr>
      <vt:lpstr>Be Prepared for Next Meeting:</vt:lpstr>
      <vt:lpstr>Closing Song</vt:lpstr>
      <vt:lpstr>Friendship Circle and Goodbye</vt:lpstr>
      <vt:lpstr>PowerPoint Presentation</vt:lpstr>
      <vt:lpstr>Clipart of Petals for Customizing Slides</vt:lpstr>
      <vt:lpstr>Journeys and Leaves</vt:lpstr>
      <vt:lpstr>Daisy Badge Clipart</vt:lpstr>
      <vt:lpstr>Daisy Badge Clipart</vt:lpstr>
      <vt:lpstr>Daisy Badge Clipart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Brownie SEries</dc:title>
  <dc:creator>Priti Singh</dc:creator>
  <cp:lastModifiedBy>Sheryl Jucker</cp:lastModifiedBy>
  <cp:revision>109</cp:revision>
  <dcterms:created xsi:type="dcterms:W3CDTF">2020-05-13T16:10:52Z</dcterms:created>
  <dcterms:modified xsi:type="dcterms:W3CDTF">2020-10-14T20:14:30Z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0x010100F457D8881EDCE1418651FE9C5F05802900FA10658D9BFFA24E9420D71D2F7795C6</vt:lpwstr>
  </property>
  <property fmtid="{D5CDD505-2E9C-101B-9397-08002B2CF9AE}" pid="3" name="ContentType">
    <vt:lpwstr>DMS Document</vt:lpwstr>
  </property>
  <property fmtid="{D5CDD505-2E9C-101B-9397-08002B2CF9AE}" pid="4" name="Year">
    <vt:lpwstr/>
  </property>
  <property fmtid="{D5CDD505-2E9C-101B-9397-08002B2CF9AE}" pid="5" name="DocumentType">
    <vt:lpwstr/>
  </property>
  <property fmtid="{D5CDD505-2E9C-101B-9397-08002B2CF9AE}" pid="6" name="GS Location">
    <vt:lpwstr/>
  </property>
</Properties>
</file>